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66" r:id="rId3"/>
    <p:sldId id="259" r:id="rId4"/>
    <p:sldId id="260" r:id="rId5"/>
    <p:sldId id="262" r:id="rId6"/>
    <p:sldId id="263" r:id="rId7"/>
    <p:sldId id="264" r:id="rId8"/>
    <p:sldId id="289" r:id="rId9"/>
    <p:sldId id="265" r:id="rId10"/>
    <p:sldId id="283" r:id="rId11"/>
    <p:sldId id="284" r:id="rId12"/>
    <p:sldId id="285" r:id="rId13"/>
    <p:sldId id="290" r:id="rId14"/>
    <p:sldId id="292" r:id="rId15"/>
    <p:sldId id="270" r:id="rId16"/>
    <p:sldId id="277" r:id="rId17"/>
    <p:sldId id="279" r:id="rId18"/>
    <p:sldId id="293" r:id="rId19"/>
    <p:sldId id="275" r:id="rId20"/>
    <p:sldId id="295" r:id="rId21"/>
    <p:sldId id="286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32E"/>
    <a:srgbClr val="D5D9DC"/>
    <a:srgbClr val="FF0066"/>
    <a:srgbClr val="F0A22E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9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58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0735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2643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6572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2337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3390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167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668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541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7008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627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B97EA22-1D9A-4148-97CE-1B93DDA703F3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C6B9232-88F1-4F0B-B726-61E89E10E7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3371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57630" y="1571934"/>
            <a:ext cx="9966960" cy="2017756"/>
          </a:xfrm>
        </p:spPr>
        <p:txBody>
          <a:bodyPr>
            <a:normAutofit/>
          </a:bodyPr>
          <a:lstStyle/>
          <a:p>
            <a:r>
              <a:rPr lang="it-IT" sz="6000" dirty="0"/>
              <a:t>P</a:t>
            </a:r>
            <a:r>
              <a:rPr lang="it-IT" sz="6000" dirty="0" smtClean="0"/>
              <a:t>rogettare </a:t>
            </a:r>
            <a:r>
              <a:rPr lang="it-IT" sz="6000" dirty="0"/>
              <a:t>circolarità e interazione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04780" y="4002984"/>
            <a:ext cx="8767860" cy="1388165"/>
          </a:xfrm>
        </p:spPr>
        <p:txBody>
          <a:bodyPr>
            <a:normAutofit fontScale="85000" lnSpcReduction="20000"/>
          </a:bodyPr>
          <a:lstStyle/>
          <a:p>
            <a:r>
              <a:rPr lang="it-IT" sz="4400" dirty="0" smtClean="0"/>
              <a:t>Usare le tecnologie per continuare a promuovere e costruire insieme relazioni e apprendimenti</a:t>
            </a:r>
            <a:endParaRPr lang="it-IT" sz="4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233" y="403428"/>
            <a:ext cx="1397547" cy="9974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/>
          <a:srcRect l="4426" r="6637"/>
          <a:stretch/>
        </p:blipFill>
        <p:spPr>
          <a:xfrm>
            <a:off x="8020050" y="396592"/>
            <a:ext cx="3829050" cy="108982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07435" y="5965448"/>
            <a:ext cx="51625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dirty="0">
                <a:solidFill>
                  <a:srgbClr val="002060"/>
                </a:solidFill>
                <a:latin typeface="Century Gothic"/>
              </a:rPr>
              <a:t>SILVIA CAVALLORO </a:t>
            </a:r>
          </a:p>
          <a:p>
            <a:pPr algn="ctr" defTabSz="914400"/>
            <a:r>
              <a:rPr lang="it-IT" sz="1600" b="1" dirty="0" smtClean="0">
                <a:solidFill>
                  <a:srgbClr val="002060"/>
                </a:solidFill>
                <a:latin typeface="Century Gothic"/>
              </a:rPr>
              <a:t>silvia.cavalloro@fpsm.tn.it</a:t>
            </a:r>
            <a:endParaRPr lang="it-IT" sz="1600" b="1" dirty="0">
              <a:solidFill>
                <a:srgbClr val="002060"/>
              </a:solidFill>
              <a:latin typeface="Century Gothic"/>
            </a:endParaRPr>
          </a:p>
          <a:p>
            <a:pPr algn="ctr" defTabSz="914400"/>
            <a:endParaRPr lang="it-IT" dirty="0">
              <a:solidFill>
                <a:srgbClr val="00206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5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/>
          <a:srcRect l="15885" t="19792" r="16819" b="12239"/>
          <a:stretch/>
        </p:blipFill>
        <p:spPr>
          <a:xfrm>
            <a:off x="381000" y="351665"/>
            <a:ext cx="11487150" cy="61443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44088" y="541144"/>
            <a:ext cx="7425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Scuola dell’infanzia equiparata di Cavedine (TN)</a:t>
            </a:r>
          </a:p>
        </p:txBody>
      </p:sp>
    </p:spTree>
    <p:extLst>
      <p:ext uri="{BB962C8B-B14F-4D97-AF65-F5344CB8AC3E}">
        <p14:creationId xmlns:p14="http://schemas.microsoft.com/office/powerpoint/2010/main" xmlns="" val="77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33895" t="66406" r="47218" b="12500"/>
          <a:stretch/>
        </p:blipFill>
        <p:spPr>
          <a:xfrm>
            <a:off x="457200" y="514350"/>
            <a:ext cx="4581172" cy="28765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l="33748" t="44792" r="30381" b="18489"/>
          <a:stretch/>
        </p:blipFill>
        <p:spPr>
          <a:xfrm>
            <a:off x="6534149" y="514350"/>
            <a:ext cx="4998261" cy="2876550"/>
          </a:xfrm>
          <a:prstGeom prst="rect">
            <a:avLst/>
          </a:prstGeom>
          <a:ln w="3175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/>
          <a:srcRect l="34627" t="42447" r="48389" b="40886"/>
          <a:stretch/>
        </p:blipFill>
        <p:spPr>
          <a:xfrm>
            <a:off x="457200" y="3600450"/>
            <a:ext cx="3695700" cy="2209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/>
          <a:srcRect l="29942" t="31250" r="29355" b="26823"/>
          <a:stretch/>
        </p:blipFill>
        <p:spPr>
          <a:xfrm>
            <a:off x="5976938" y="3600450"/>
            <a:ext cx="5072062" cy="2781300"/>
          </a:xfrm>
          <a:prstGeom prst="rect">
            <a:avLst/>
          </a:prstGeom>
        </p:spPr>
      </p:pic>
      <p:sp>
        <p:nvSpPr>
          <p:cNvPr id="7" name="Freccia circolare a sinistra 6"/>
          <p:cNvSpPr/>
          <p:nvPr/>
        </p:nvSpPr>
        <p:spPr>
          <a:xfrm rot="17736782">
            <a:off x="4840701" y="3640181"/>
            <a:ext cx="695380" cy="15621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0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256822" y="257175"/>
            <a:ext cx="11773252" cy="6430152"/>
            <a:chOff x="256822" y="257175"/>
            <a:chExt cx="11773252" cy="643015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 cstate="print"/>
            <a:srcRect l="17058" t="31511" r="16031" b="24219"/>
            <a:stretch/>
          </p:blipFill>
          <p:spPr>
            <a:xfrm>
              <a:off x="256822" y="257175"/>
              <a:ext cx="8887178" cy="3305952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 cstate="print"/>
            <a:srcRect l="17057" t="32032" r="15373" b="25260"/>
            <a:stretch/>
          </p:blipFill>
          <p:spPr>
            <a:xfrm>
              <a:off x="3238499" y="3563127"/>
              <a:ext cx="8791575" cy="3124200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964072" y="3029803"/>
              <a:ext cx="1555844" cy="447599"/>
            </a:xfrm>
            <a:prstGeom prst="rect">
              <a:avLst/>
            </a:prstGeom>
            <a:solidFill>
              <a:srgbClr val="D5D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2 4"/>
            <p:cNvCxnSpPr/>
            <p:nvPr/>
          </p:nvCxnSpPr>
          <p:spPr>
            <a:xfrm flipH="1">
              <a:off x="5999044" y="1064241"/>
              <a:ext cx="1485900" cy="32956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1188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78005" y="2244364"/>
            <a:ext cx="41445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T</a:t>
            </a:r>
            <a:r>
              <a:rPr lang="it-IT" sz="2000" dirty="0" smtClean="0">
                <a:solidFill>
                  <a:srgbClr val="002060"/>
                </a:solidFill>
              </a:rPr>
              <a:t>rasformare </a:t>
            </a:r>
            <a:r>
              <a:rPr lang="it-IT" sz="2000" dirty="0">
                <a:solidFill>
                  <a:srgbClr val="002060"/>
                </a:solidFill>
              </a:rPr>
              <a:t>la </a:t>
            </a:r>
            <a:r>
              <a:rPr lang="it-IT" sz="2000" b="1" dirty="0">
                <a:solidFill>
                  <a:srgbClr val="F0A22E"/>
                </a:solidFill>
              </a:rPr>
              <a:t>restituzione individualizzata </a:t>
            </a:r>
            <a:r>
              <a:rPr lang="it-IT" sz="2000" dirty="0" smtClean="0">
                <a:solidFill>
                  <a:srgbClr val="002060"/>
                </a:solidFill>
              </a:rPr>
              <a:t>mettendo insieme le elaborazioni individuali dei bambini e delle famiglie per farne una </a:t>
            </a:r>
            <a:r>
              <a:rPr lang="it-IT" sz="2000" b="1" dirty="0" smtClean="0">
                <a:solidFill>
                  <a:srgbClr val="F0A22E"/>
                </a:solidFill>
              </a:rPr>
              <a:t>narrazione corale</a:t>
            </a:r>
            <a:endParaRPr lang="it-IT" sz="2000" b="1" dirty="0">
              <a:solidFill>
                <a:srgbClr val="F0A22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22593" y="3868953"/>
            <a:ext cx="3903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Abbiamo</a:t>
            </a:r>
            <a:r>
              <a:rPr lang="it-IT" sz="2000" dirty="0">
                <a:solidFill>
                  <a:srgbClr val="002060"/>
                </a:solidFill>
              </a:rPr>
              <a:t>, come scuola, </a:t>
            </a:r>
            <a:r>
              <a:rPr lang="it-IT" sz="2000" b="1" dirty="0">
                <a:solidFill>
                  <a:srgbClr val="FF0066"/>
                </a:solidFill>
              </a:rPr>
              <a:t>la responsabilità di mettere insieme le tracce</a:t>
            </a:r>
            <a:r>
              <a:rPr lang="it-IT" sz="2000" dirty="0">
                <a:solidFill>
                  <a:srgbClr val="002060"/>
                </a:solidFill>
              </a:rPr>
              <a:t> dei lavori che </a:t>
            </a:r>
            <a:r>
              <a:rPr lang="it-IT" sz="2000" dirty="0" smtClean="0">
                <a:solidFill>
                  <a:srgbClr val="002060"/>
                </a:solidFill>
              </a:rPr>
              <a:t>sollecitiamo </a:t>
            </a:r>
            <a:r>
              <a:rPr lang="it-IT" sz="2000" dirty="0">
                <a:solidFill>
                  <a:srgbClr val="002060"/>
                </a:solidFill>
              </a:rPr>
              <a:t>e restituirne una </a:t>
            </a:r>
            <a:r>
              <a:rPr lang="it-IT" sz="2000" b="1" dirty="0">
                <a:solidFill>
                  <a:srgbClr val="F0A22E"/>
                </a:solidFill>
              </a:rPr>
              <a:t>lettura </a:t>
            </a:r>
            <a:r>
              <a:rPr lang="it-IT" sz="2000" b="1" dirty="0" smtClean="0">
                <a:solidFill>
                  <a:srgbClr val="F0A22E"/>
                </a:solidFill>
              </a:rPr>
              <a:t>collettiva.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78005" y="548817"/>
            <a:ext cx="10163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66"/>
                </a:solidFill>
                <a:ea typeface="+mj-ea"/>
                <a:cs typeface="+mj-cs"/>
              </a:rPr>
              <a:t>COSTRUIRE NARRAZIONI PER COSTRUIRE COMUNITÀ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0240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1003" y="1307457"/>
            <a:ext cx="2460119" cy="1356360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creare distanza       </a:t>
            </a:r>
            <a:endParaRPr lang="it-IT" sz="4000" b="1" dirty="0"/>
          </a:p>
        </p:txBody>
      </p:sp>
      <p:sp>
        <p:nvSpPr>
          <p:cNvPr id="4" name="Freccia circolare in su 3"/>
          <p:cNvSpPr/>
          <p:nvPr/>
        </p:nvSpPr>
        <p:spPr>
          <a:xfrm rot="1179393">
            <a:off x="3644532" y="2286595"/>
            <a:ext cx="1016000" cy="499909"/>
          </a:xfrm>
          <a:prstGeom prst="curvedUp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in giù 4"/>
          <p:cNvSpPr/>
          <p:nvPr/>
        </p:nvSpPr>
        <p:spPr>
          <a:xfrm rot="1413496">
            <a:off x="3484868" y="1459031"/>
            <a:ext cx="1016000" cy="412969"/>
          </a:xfrm>
          <a:prstGeom prst="curved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 rot="7462127">
            <a:off x="6279251" y="3029250"/>
            <a:ext cx="641442" cy="818866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085071" y="132391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superare il limite posto </a:t>
            </a:r>
            <a:r>
              <a:rPr lang="it-IT" sz="40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dalla</a:t>
            </a:r>
            <a:r>
              <a:rPr lang="it-IT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sz="40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distanza</a:t>
            </a:r>
            <a:endParaRPr lang="it-IT" sz="40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290599" y="3438683"/>
            <a:ext cx="9580729" cy="2251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4000" b="1" dirty="0" smtClean="0"/>
              <a:t>risignificando </a:t>
            </a:r>
            <a:r>
              <a:rPr lang="it-IT" sz="4000" b="1" dirty="0"/>
              <a:t>quella distanza come nuova opportunità di vicinanza</a:t>
            </a:r>
          </a:p>
        </p:txBody>
      </p:sp>
    </p:spTree>
    <p:extLst>
      <p:ext uri="{BB962C8B-B14F-4D97-AF65-F5344CB8AC3E}">
        <p14:creationId xmlns:p14="http://schemas.microsoft.com/office/powerpoint/2010/main" xmlns="" val="19473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28850" y="500417"/>
            <a:ext cx="11058099" cy="1356360"/>
          </a:xfrm>
        </p:spPr>
        <p:txBody>
          <a:bodyPr>
            <a:normAutofit/>
          </a:bodyPr>
          <a:lstStyle/>
          <a:p>
            <a:pPr defTabSz="457200"/>
            <a:r>
              <a:rPr lang="it-IT" b="1" dirty="0" smtClean="0">
                <a:solidFill>
                  <a:srgbClr val="FF0066"/>
                </a:solidFill>
              </a:rPr>
              <a:t>RISIGNIFICARE LA DISTANZA </a:t>
            </a:r>
            <a:r>
              <a:rPr lang="it-IT" sz="3600" b="1" dirty="0" smtClean="0">
                <a:solidFill>
                  <a:srgbClr val="F0A22E"/>
                </a:solidFill>
                <a:sym typeface="Wingdings" panose="05000000000000000000" pitchFamily="2" charset="2"/>
              </a:rPr>
              <a:t> t</a:t>
            </a:r>
            <a:r>
              <a:rPr lang="it-IT" sz="3600" b="1" dirty="0" smtClean="0">
                <a:solidFill>
                  <a:srgbClr val="F0A22E"/>
                </a:solidFill>
              </a:rPr>
              <a:t>ra differenti sottogruppi presenti a scuola</a:t>
            </a:r>
            <a:endParaRPr lang="it-IT" sz="3600" b="1" dirty="0">
              <a:solidFill>
                <a:srgbClr val="F0A22E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384462" y="2114550"/>
            <a:ext cx="11346873" cy="3657600"/>
            <a:chOff x="384462" y="2114550"/>
            <a:chExt cx="11346873" cy="3657600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2" cstate="print"/>
            <a:srcRect l="7247" t="36181" r="12811" b="19598"/>
            <a:stretch/>
          </p:blipFill>
          <p:spPr>
            <a:xfrm>
              <a:off x="384462" y="2114550"/>
              <a:ext cx="11346873" cy="3657600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3867150" y="5219700"/>
              <a:ext cx="44577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666750" y="5506703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66"/>
                </a:solidFill>
              </a:rPr>
              <a:t>Cles (TN)</a:t>
            </a:r>
            <a:endParaRPr lang="it-IT" sz="2400" b="1" dirty="0">
              <a:solidFill>
                <a:srgbClr val="FF0066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06472" y="2797791"/>
            <a:ext cx="805218" cy="136477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370278" y="3168556"/>
            <a:ext cx="805218" cy="136477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928048" y="3713912"/>
            <a:ext cx="574962" cy="121109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916157" y="4058448"/>
            <a:ext cx="574962" cy="155456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578508" y="4359039"/>
            <a:ext cx="805218" cy="238793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917257" y="2811438"/>
            <a:ext cx="805218" cy="136478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5917257" y="2797791"/>
            <a:ext cx="805218" cy="136478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387152" y="2961563"/>
            <a:ext cx="716138" cy="244126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 flipV="1">
            <a:off x="6980460" y="3305033"/>
            <a:ext cx="634991" cy="284328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 flipV="1">
            <a:off x="4758151" y="3870788"/>
            <a:ext cx="523534" cy="257773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5074511" y="4137899"/>
            <a:ext cx="548367" cy="130598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 flipV="1">
            <a:off x="4840038" y="4469592"/>
            <a:ext cx="634991" cy="225238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 flipV="1">
            <a:off x="9239534" y="3044958"/>
            <a:ext cx="313899" cy="160731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 flipV="1">
            <a:off x="9396483" y="3366831"/>
            <a:ext cx="313899" cy="160731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 flipV="1">
            <a:off x="8750489" y="3649269"/>
            <a:ext cx="313899" cy="160731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 flipV="1">
            <a:off x="9400436" y="3825292"/>
            <a:ext cx="425952" cy="219507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 flipV="1">
            <a:off x="9239533" y="4491620"/>
            <a:ext cx="470849" cy="106211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 flipV="1">
            <a:off x="8768684" y="4828309"/>
            <a:ext cx="470849" cy="106211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 flipV="1">
            <a:off x="8750488" y="4990619"/>
            <a:ext cx="313899" cy="160731"/>
          </a:xfrm>
          <a:prstGeom prst="rect">
            <a:avLst/>
          </a:prstGeom>
          <a:solidFill>
            <a:srgbClr val="14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4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71" y="3106057"/>
            <a:ext cx="5138581" cy="35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71" y="356040"/>
            <a:ext cx="5138580" cy="26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029" y="2307771"/>
            <a:ext cx="6175679" cy="42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617029" y="758858"/>
            <a:ext cx="540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66"/>
                </a:solidFill>
              </a:rPr>
              <a:t>Scuola dell’infanzia equiparata di Varone (TN)</a:t>
            </a:r>
          </a:p>
        </p:txBody>
      </p:sp>
    </p:spTree>
    <p:extLst>
      <p:ext uri="{BB962C8B-B14F-4D97-AF65-F5344CB8AC3E}">
        <p14:creationId xmlns:p14="http://schemas.microsoft.com/office/powerpoint/2010/main" xmlns="" val="27402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12" y="191068"/>
            <a:ext cx="11760275" cy="524146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3404" y="5432528"/>
            <a:ext cx="1170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Su l’ultima pagina della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mappa,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i bambini troveranno </a:t>
            </a:r>
            <a:r>
              <a:rPr lang="it-IT" dirty="0">
                <a:solidFill>
                  <a:srgbClr val="FF0066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una domanda che manterrà in collegamento il nostro gruppo con gli altri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«Abbiamo trovato delle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bacche di rosa canina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… abbiamo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scoperto che queste bacche si possono utilizzare per far ricette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dolci, ma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quali? Ci aiutate nella nostra ricerca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?»  </a:t>
            </a:r>
            <a:r>
              <a:rPr lang="it-IT" dirty="0" smtClean="0">
                <a:solidFill>
                  <a:srgbClr val="FF0066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…aspetteremo </a:t>
            </a:r>
            <a:r>
              <a:rPr lang="it-IT" dirty="0">
                <a:solidFill>
                  <a:srgbClr val="FF0066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risposte</a:t>
            </a:r>
            <a:r>
              <a:rPr lang="it-IT" b="1" dirty="0">
                <a:solidFill>
                  <a:srgbClr val="FF0066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b="1" dirty="0">
              <a:solidFill>
                <a:srgbClr val="FF0066"/>
              </a:solidFill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01228" y="344301"/>
            <a:ext cx="786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Scuola equiparata dell’infanzia di Borgo Sacco (TN)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1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28850" y="500417"/>
            <a:ext cx="11331054" cy="1356360"/>
          </a:xfrm>
        </p:spPr>
        <p:txBody>
          <a:bodyPr>
            <a:normAutofit/>
          </a:bodyPr>
          <a:lstStyle/>
          <a:p>
            <a:pPr defTabSz="457200"/>
            <a:r>
              <a:rPr lang="it-IT" b="1" dirty="0" smtClean="0">
                <a:solidFill>
                  <a:srgbClr val="FF0066"/>
                </a:solidFill>
              </a:rPr>
              <a:t>RISIGNIFICARE LA DISTANZA  </a:t>
            </a:r>
            <a:r>
              <a:rPr lang="it-IT" sz="3600" b="1" dirty="0" smtClean="0">
                <a:solidFill>
                  <a:srgbClr val="F0A22E"/>
                </a:solidFill>
                <a:sym typeface="Wingdings" panose="05000000000000000000" pitchFamily="2" charset="2"/>
              </a:rPr>
              <a:t>  per offrire  possibilità sperimentare pienamente</a:t>
            </a:r>
            <a:endParaRPr lang="it-IT" sz="3600" b="1" dirty="0">
              <a:solidFill>
                <a:srgbClr val="F0A22E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05806" y="3764500"/>
            <a:ext cx="3200400" cy="2400300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528850" y="1862291"/>
            <a:ext cx="4762500" cy="4743450"/>
            <a:chOff x="528850" y="1856777"/>
            <a:chExt cx="4762500" cy="4743450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600" r="7700"/>
            <a:stretch/>
          </p:blipFill>
          <p:spPr>
            <a:xfrm rot="5400000">
              <a:off x="538375" y="1847252"/>
              <a:ext cx="4743450" cy="4762500"/>
            </a:xfrm>
            <a:prstGeom prst="rect">
              <a:avLst/>
            </a:prstGeom>
          </p:spPr>
        </p:pic>
        <p:sp>
          <p:nvSpPr>
            <p:cNvPr id="10" name="Stella a 5 punte 9"/>
            <p:cNvSpPr/>
            <p:nvPr/>
          </p:nvSpPr>
          <p:spPr>
            <a:xfrm>
              <a:off x="566950" y="3821841"/>
              <a:ext cx="342900" cy="271107"/>
            </a:xfrm>
            <a:prstGeom prst="star5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Stella a 5 punte 11"/>
            <p:cNvSpPr/>
            <p:nvPr/>
          </p:nvSpPr>
          <p:spPr>
            <a:xfrm rot="20417168">
              <a:off x="2636150" y="2357194"/>
              <a:ext cx="697600" cy="671756"/>
            </a:xfrm>
            <a:prstGeom prst="star5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Stella a 5 punte 12"/>
            <p:cNvSpPr/>
            <p:nvPr/>
          </p:nvSpPr>
          <p:spPr>
            <a:xfrm>
              <a:off x="2538744" y="3976444"/>
              <a:ext cx="342900" cy="271107"/>
            </a:xfrm>
            <a:prstGeom prst="star5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692967" y="1654903"/>
            <a:ext cx="2476500" cy="185737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4" r="8169"/>
          <a:stretch/>
        </p:blipFill>
        <p:spPr>
          <a:xfrm rot="5400000">
            <a:off x="9022475" y="3727422"/>
            <a:ext cx="2876549" cy="279830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0" t="5000" r="10625" b="3889"/>
          <a:stretch/>
        </p:blipFill>
        <p:spPr>
          <a:xfrm rot="10800000">
            <a:off x="7017261" y="1864098"/>
            <a:ext cx="2241047" cy="224790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499101" y="6149589"/>
            <a:ext cx="36455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Trento-Canossiane (TN)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3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395288" y="323850"/>
            <a:ext cx="5143500" cy="6273800"/>
            <a:chOff x="228600" y="323850"/>
            <a:chExt cx="4705350" cy="62738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>
              <a:off x="-555625" y="1108075"/>
              <a:ext cx="6273800" cy="4705350"/>
            </a:xfrm>
            <a:prstGeom prst="rect">
              <a:avLst/>
            </a:prstGeom>
          </p:spPr>
        </p:pic>
        <p:sp>
          <p:nvSpPr>
            <p:cNvPr id="5" name="Stella a 5 punte 4"/>
            <p:cNvSpPr/>
            <p:nvPr/>
          </p:nvSpPr>
          <p:spPr>
            <a:xfrm>
              <a:off x="2371725" y="419100"/>
              <a:ext cx="561975" cy="485775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Stella a 5 punte 5"/>
            <p:cNvSpPr/>
            <p:nvPr/>
          </p:nvSpPr>
          <p:spPr>
            <a:xfrm>
              <a:off x="1866900" y="1562100"/>
              <a:ext cx="514350" cy="476250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Stella a 5 punte 6"/>
            <p:cNvSpPr/>
            <p:nvPr/>
          </p:nvSpPr>
          <p:spPr>
            <a:xfrm>
              <a:off x="3371850" y="600075"/>
              <a:ext cx="561975" cy="685800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800852" y="323850"/>
            <a:ext cx="4952998" cy="6273801"/>
            <a:chOff x="6800852" y="323850"/>
            <a:chExt cx="4829175" cy="627380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>
              <a:off x="6078539" y="1046163"/>
              <a:ext cx="6273801" cy="4829175"/>
            </a:xfrm>
            <a:prstGeom prst="rect">
              <a:avLst/>
            </a:prstGeom>
          </p:spPr>
        </p:pic>
        <p:sp>
          <p:nvSpPr>
            <p:cNvPr id="10" name="Stella a 5 punte 9"/>
            <p:cNvSpPr/>
            <p:nvPr/>
          </p:nvSpPr>
          <p:spPr>
            <a:xfrm>
              <a:off x="8077200" y="2381250"/>
              <a:ext cx="590550" cy="704850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Stella a 5 punte 10"/>
            <p:cNvSpPr/>
            <p:nvPr/>
          </p:nvSpPr>
          <p:spPr>
            <a:xfrm>
              <a:off x="10991854" y="1914525"/>
              <a:ext cx="638173" cy="628650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Stella a 5 punte 11"/>
            <p:cNvSpPr/>
            <p:nvPr/>
          </p:nvSpPr>
          <p:spPr>
            <a:xfrm>
              <a:off x="7158040" y="3028950"/>
              <a:ext cx="638173" cy="628650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1124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416" y="598200"/>
            <a:ext cx="10257213" cy="135636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66"/>
                </a:solidFill>
              </a:rPr>
              <a:t>COMPETENZA DIGITALE  </a:t>
            </a:r>
            <a:r>
              <a:rPr lang="it-IT" sz="3600" b="1" dirty="0" smtClean="0">
                <a:sym typeface="Wingdings" panose="05000000000000000000" pitchFamily="2" charset="2"/>
              </a:rPr>
              <a:t> un’attenzione sollecitata da tempo</a:t>
            </a:r>
            <a:endParaRPr lang="it-IT" sz="3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22367" y="2397336"/>
            <a:ext cx="3207657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Raccomandazione 2006/962/CE del Parlamento europeo del 18/12/</a:t>
            </a:r>
            <a:r>
              <a:rPr lang="it-IT" sz="1600" b="1" dirty="0">
                <a:solidFill>
                  <a:srgbClr val="002060"/>
                </a:solidFill>
              </a:rPr>
              <a:t>2006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801073" y="2397336"/>
            <a:ext cx="228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Competenza </a:t>
            </a:r>
            <a:r>
              <a:rPr lang="it-IT" sz="2000" dirty="0">
                <a:solidFill>
                  <a:srgbClr val="002060"/>
                </a:solidFill>
              </a:rPr>
              <a:t>chiave per l’apprendimento permanente</a:t>
            </a:r>
          </a:p>
        </p:txBody>
      </p:sp>
      <p:sp>
        <p:nvSpPr>
          <p:cNvPr id="3" name="Rettangolo 2"/>
          <p:cNvSpPr/>
          <p:nvPr/>
        </p:nvSpPr>
        <p:spPr>
          <a:xfrm>
            <a:off x="8670900" y="2397336"/>
            <a:ext cx="28660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Saper </a:t>
            </a:r>
            <a:r>
              <a:rPr lang="it-IT" sz="2000" dirty="0">
                <a:solidFill>
                  <a:srgbClr val="002060"/>
                </a:solidFill>
              </a:rPr>
              <a:t>utilizzare </a:t>
            </a:r>
            <a:r>
              <a:rPr lang="it-IT" sz="2000" dirty="0" smtClean="0">
                <a:solidFill>
                  <a:srgbClr val="002060"/>
                </a:solidFill>
              </a:rPr>
              <a:t>con </a:t>
            </a:r>
            <a:r>
              <a:rPr lang="it-IT" sz="2000" b="1" dirty="0" smtClean="0">
                <a:solidFill>
                  <a:srgbClr val="002060"/>
                </a:solidFill>
              </a:rPr>
              <a:t>consapevolezza </a:t>
            </a:r>
            <a:r>
              <a:rPr lang="it-IT" sz="2000" b="1" dirty="0">
                <a:solidFill>
                  <a:srgbClr val="002060"/>
                </a:solidFill>
              </a:rPr>
              <a:t>e spirito critico </a:t>
            </a:r>
            <a:r>
              <a:rPr lang="it-IT" sz="2000" dirty="0">
                <a:solidFill>
                  <a:srgbClr val="002060"/>
                </a:solidFill>
              </a:rPr>
              <a:t>le tecnologie </a:t>
            </a:r>
            <a:r>
              <a:rPr lang="it-IT" sz="2000" dirty="0" smtClean="0">
                <a:solidFill>
                  <a:srgbClr val="002060"/>
                </a:solidFill>
              </a:rPr>
              <a:t>della società dell’informazione </a:t>
            </a:r>
            <a:r>
              <a:rPr lang="it-IT" sz="2000" dirty="0">
                <a:solidFill>
                  <a:srgbClr val="002060"/>
                </a:solidFill>
              </a:rPr>
              <a:t>e che richiede quindi abilità </a:t>
            </a:r>
            <a:r>
              <a:rPr lang="it-IT" sz="2000" dirty="0" smtClean="0">
                <a:solidFill>
                  <a:srgbClr val="002060"/>
                </a:solidFill>
              </a:rPr>
              <a:t>di base </a:t>
            </a:r>
            <a:r>
              <a:rPr lang="it-IT" sz="2000" dirty="0">
                <a:solidFill>
                  <a:srgbClr val="002060"/>
                </a:solidFill>
              </a:rPr>
              <a:t>nelle tecnologie dell’</a:t>
            </a:r>
            <a:r>
              <a:rPr lang="it-IT" sz="2000" b="1" dirty="0">
                <a:solidFill>
                  <a:srgbClr val="002060"/>
                </a:solidFill>
              </a:rPr>
              <a:t>informazione</a:t>
            </a:r>
            <a:r>
              <a:rPr lang="it-IT" sz="2000" dirty="0">
                <a:solidFill>
                  <a:srgbClr val="002060"/>
                </a:solidFill>
              </a:rPr>
              <a:t> e della </a:t>
            </a:r>
            <a:r>
              <a:rPr lang="it-IT" sz="2000" b="1" dirty="0">
                <a:solidFill>
                  <a:srgbClr val="002060"/>
                </a:solidFill>
              </a:rPr>
              <a:t>comunicazione</a:t>
            </a:r>
          </a:p>
        </p:txBody>
      </p:sp>
      <p:sp>
        <p:nvSpPr>
          <p:cNvPr id="6" name="Rettangolo 5"/>
          <p:cNvSpPr/>
          <p:nvPr/>
        </p:nvSpPr>
        <p:spPr>
          <a:xfrm>
            <a:off x="905824" y="3293740"/>
            <a:ext cx="2641762" cy="83099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</a:rPr>
              <a:t>Raccomandazione </a:t>
            </a:r>
            <a:r>
              <a:rPr lang="it-IT" sz="1600" dirty="0">
                <a:solidFill>
                  <a:srgbClr val="002060"/>
                </a:solidFill>
              </a:rPr>
              <a:t>del Consiglio del 22 maggio </a:t>
            </a:r>
            <a:r>
              <a:rPr lang="it-IT" sz="1600" b="1" dirty="0">
                <a:solidFill>
                  <a:srgbClr val="002060"/>
                </a:solidFill>
              </a:rPr>
              <a:t>2018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7365990" y="2468593"/>
            <a:ext cx="532263" cy="105087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802253" y="4851559"/>
            <a:ext cx="6096000" cy="954107"/>
          </a:xfrm>
          <a:prstGeom prst="rect">
            <a:avLst/>
          </a:prstGeom>
          <a:solidFill>
            <a:srgbClr val="F0A22E"/>
          </a:solidFill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La tecnologia </a:t>
            </a:r>
            <a:r>
              <a:rPr lang="it-IT" sz="2800" b="1" dirty="0" smtClean="0">
                <a:solidFill>
                  <a:schemeClr val="bg1"/>
                </a:solidFill>
              </a:rPr>
              <a:t>come amplificatore </a:t>
            </a:r>
            <a:r>
              <a:rPr lang="it-IT" sz="2800" b="1" dirty="0">
                <a:solidFill>
                  <a:schemeClr val="bg1"/>
                </a:solidFill>
              </a:rPr>
              <a:t>culturale </a:t>
            </a:r>
            <a:r>
              <a:rPr lang="it-IT" sz="2000" dirty="0">
                <a:solidFill>
                  <a:schemeClr val="bg1"/>
                </a:solidFill>
              </a:rPr>
              <a:t>(Bruner, 1996</a:t>
            </a:r>
            <a:r>
              <a:rPr lang="it-IT" sz="2000" dirty="0" smtClean="0">
                <a:solidFill>
                  <a:schemeClr val="bg1"/>
                </a:solidFill>
              </a:rPr>
              <a:t>)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29452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28850" y="500417"/>
            <a:ext cx="11058099" cy="1356360"/>
          </a:xfrm>
        </p:spPr>
        <p:txBody>
          <a:bodyPr>
            <a:normAutofit/>
          </a:bodyPr>
          <a:lstStyle/>
          <a:p>
            <a:pPr defTabSz="457200"/>
            <a:r>
              <a:rPr lang="it-IT" sz="4000" b="1" dirty="0" smtClean="0">
                <a:solidFill>
                  <a:srgbClr val="FF0066"/>
                </a:solidFill>
              </a:rPr>
              <a:t>RISIGNIFICARE LA DISTANZA </a:t>
            </a:r>
            <a:r>
              <a:rPr lang="it-IT" sz="3600" b="1" dirty="0" smtClean="0">
                <a:solidFill>
                  <a:srgbClr val="F0A22E"/>
                </a:solidFill>
                <a:sym typeface="Wingdings" panose="05000000000000000000" pitchFamily="2" charset="2"/>
              </a:rPr>
              <a:t> per costruire nuove alleanze con le famiglie</a:t>
            </a:r>
            <a:endParaRPr lang="it-IT" sz="3600" b="1" dirty="0">
              <a:solidFill>
                <a:srgbClr val="F0A22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124950" y="2149122"/>
            <a:ext cx="28998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0A22E"/>
                </a:solidFill>
              </a:rPr>
              <a:t>sintonizzarsi con il destinatario delle nostre proposte </a:t>
            </a:r>
          </a:p>
        </p:txBody>
      </p:sp>
      <p:sp>
        <p:nvSpPr>
          <p:cNvPr id="5" name="Rettangolo 4"/>
          <p:cNvSpPr/>
          <p:nvPr/>
        </p:nvSpPr>
        <p:spPr>
          <a:xfrm>
            <a:off x="528850" y="2331094"/>
            <a:ext cx="6633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</a:rPr>
              <a:t>La necessità di dover contare sull’implicazione diretta del genitore, e sulla sua mediazione per poter raggiungere i bambini, </a:t>
            </a:r>
            <a:r>
              <a:rPr lang="it-IT" sz="2200" dirty="0" smtClean="0">
                <a:solidFill>
                  <a:srgbClr val="002060"/>
                </a:solidFill>
              </a:rPr>
              <a:t>ha </a:t>
            </a:r>
            <a:r>
              <a:rPr lang="it-IT" sz="2200" dirty="0">
                <a:solidFill>
                  <a:srgbClr val="002060"/>
                </a:solidFill>
              </a:rPr>
              <a:t>fatto sì che gli insegnanti si domandassero </a:t>
            </a:r>
            <a:r>
              <a:rPr lang="it-IT" sz="2200" b="1" dirty="0">
                <a:solidFill>
                  <a:srgbClr val="002060"/>
                </a:solidFill>
              </a:rPr>
              <a:t>in che misura il senso di alcune richieste fosse effettivamente accessibile a tutti. </a:t>
            </a:r>
            <a:endParaRPr lang="it-IT" sz="2200" dirty="0">
              <a:solidFill>
                <a:srgbClr val="00206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23950" y="4655198"/>
            <a:ext cx="77343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002060"/>
                </a:solidFill>
              </a:rPr>
              <a:t>Inoltre, per evitare la </a:t>
            </a:r>
            <a:r>
              <a:rPr lang="it-IT" sz="2200" dirty="0" smtClean="0">
                <a:solidFill>
                  <a:srgbClr val="002060"/>
                </a:solidFill>
              </a:rPr>
              <a:t>semplice </a:t>
            </a:r>
            <a:r>
              <a:rPr lang="it-IT" sz="2200" dirty="0">
                <a:solidFill>
                  <a:srgbClr val="002060"/>
                </a:solidFill>
              </a:rPr>
              <a:t>esecuzione delle attività, era necessario </a:t>
            </a:r>
            <a:r>
              <a:rPr lang="it-IT" sz="2200" b="1" dirty="0">
                <a:solidFill>
                  <a:srgbClr val="002060"/>
                </a:solidFill>
              </a:rPr>
              <a:t>condividere </a:t>
            </a:r>
            <a:r>
              <a:rPr lang="it-IT" sz="2200" b="1" dirty="0" smtClean="0">
                <a:solidFill>
                  <a:srgbClr val="002060"/>
                </a:solidFill>
              </a:rPr>
              <a:t>come i genitori dovessero stare accanto ai bambini. </a:t>
            </a:r>
            <a:r>
              <a:rPr lang="it-IT" sz="2200" dirty="0" smtClean="0">
                <a:solidFill>
                  <a:srgbClr val="002060"/>
                </a:solidFill>
              </a:rPr>
              <a:t>Solo </a:t>
            </a:r>
            <a:r>
              <a:rPr lang="it-IT" sz="2200" dirty="0">
                <a:solidFill>
                  <a:srgbClr val="002060"/>
                </a:solidFill>
              </a:rPr>
              <a:t>così sarebbe stato possibile </a:t>
            </a:r>
            <a:r>
              <a:rPr lang="it-IT" sz="2200" dirty="0" smtClean="0">
                <a:solidFill>
                  <a:srgbClr val="002060"/>
                </a:solidFill>
              </a:rPr>
              <a:t>non concentrarsi solo sul </a:t>
            </a:r>
            <a:r>
              <a:rPr lang="it-IT" sz="2200" dirty="0">
                <a:solidFill>
                  <a:srgbClr val="002060"/>
                </a:solidFill>
              </a:rPr>
              <a:t>prodotto. </a:t>
            </a:r>
          </a:p>
        </p:txBody>
      </p:sp>
      <p:sp>
        <p:nvSpPr>
          <p:cNvPr id="6" name="Freccia in giù 5"/>
          <p:cNvSpPr/>
          <p:nvPr/>
        </p:nvSpPr>
        <p:spPr>
          <a:xfrm rot="16200000">
            <a:off x="8077200" y="2857500"/>
            <a:ext cx="781050" cy="704850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910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3858" y="423356"/>
            <a:ext cx="9875520" cy="1356360"/>
          </a:xfrm>
        </p:spPr>
        <p:txBody>
          <a:bodyPr>
            <a:normAutofit/>
          </a:bodyPr>
          <a:lstStyle/>
          <a:p>
            <a:r>
              <a:rPr lang="it-IT" b="1" dirty="0" smtClean="0"/>
              <a:t>gradualità, distribuzione  </a:t>
            </a:r>
            <a:r>
              <a:rPr lang="it-IT" b="1" dirty="0"/>
              <a:t>nel tempo, </a:t>
            </a:r>
            <a:r>
              <a:rPr lang="it-IT" b="1" dirty="0" smtClean="0"/>
              <a:t>cadenza programmata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973591" y="2164496"/>
            <a:ext cx="4671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tracce consequenziali, via via più articolate e interconnesse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73590" y="3329435"/>
            <a:ext cx="2322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documentazione come esito </a:t>
            </a:r>
          </a:p>
        </p:txBody>
      </p:sp>
      <p:sp>
        <p:nvSpPr>
          <p:cNvPr id="5" name="Rettangolo 4"/>
          <p:cNvSpPr/>
          <p:nvPr/>
        </p:nvSpPr>
        <p:spPr>
          <a:xfrm>
            <a:off x="973589" y="4757797"/>
            <a:ext cx="35792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documentazione </a:t>
            </a:r>
            <a:r>
              <a:rPr lang="it-IT" sz="2000" dirty="0" smtClean="0">
                <a:solidFill>
                  <a:srgbClr val="002060"/>
                </a:solidFill>
              </a:rPr>
              <a:t>che si costruisce insieme man mano che si condividono i significati educativi delle esperienze proposte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963009" y="3362442"/>
            <a:ext cx="2644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</a:rPr>
              <a:t>La documentazione </a:t>
            </a:r>
            <a:endParaRPr lang="it-IT" sz="20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come </a:t>
            </a:r>
          </a:p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“</a:t>
            </a:r>
            <a:r>
              <a:rPr lang="it-IT" sz="2000" b="1" dirty="0">
                <a:solidFill>
                  <a:srgbClr val="002060"/>
                </a:solidFill>
              </a:rPr>
              <a:t>mossa dialogica” </a:t>
            </a:r>
            <a:endParaRPr lang="it-IT" sz="20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per </a:t>
            </a:r>
            <a:r>
              <a:rPr lang="it-IT" sz="2000" b="1" dirty="0">
                <a:solidFill>
                  <a:srgbClr val="002060"/>
                </a:solidFill>
              </a:rPr>
              <a:t>costruire rete 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705850" y="2518439"/>
            <a:ext cx="2819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fatto che la consegna sia materialmente </a:t>
            </a:r>
            <a:r>
              <a:rPr lang="it-IT" sz="2000" dirty="0" smtClean="0">
                <a:solidFill>
                  <a:srgbClr val="002060"/>
                </a:solidFill>
              </a:rPr>
              <a:t>registrata consente </a:t>
            </a:r>
            <a:r>
              <a:rPr lang="it-IT" sz="2000" dirty="0">
                <a:solidFill>
                  <a:srgbClr val="002060"/>
                </a:solidFill>
              </a:rPr>
              <a:t>di far partecipare in tempi successivi chi non ha potuto partecipare al momento dell’avvio del percorso </a:t>
            </a:r>
          </a:p>
          <a:p>
            <a:r>
              <a:rPr lang="it-IT" sz="2000" dirty="0" smtClean="0">
                <a:solidFill>
                  <a:srgbClr val="002060"/>
                </a:solidFill>
              </a:rPr>
              <a:t> 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7880412" y="3654799"/>
            <a:ext cx="552450" cy="738723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10800000">
            <a:off x="3872069" y="3445728"/>
            <a:ext cx="552450" cy="738723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7876043">
            <a:off x="4736395" y="4814045"/>
            <a:ext cx="552450" cy="738723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3743320">
            <a:off x="4953250" y="2439362"/>
            <a:ext cx="552450" cy="738723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94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90550"/>
            <a:ext cx="9875520" cy="1356360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Le note di metodo della scuola di Mezzocorona (TN)</a:t>
            </a:r>
            <a:endParaRPr lang="it-IT" sz="28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/>
          <a:srcRect l="11201" t="52344" r="17349" b="8594"/>
          <a:stretch/>
        </p:blipFill>
        <p:spPr>
          <a:xfrm>
            <a:off x="407162" y="1946910"/>
            <a:ext cx="1152753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3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0915" y="565462"/>
            <a:ext cx="12017828" cy="135636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66"/>
                </a:solidFill>
              </a:rPr>
              <a:t>INCLUSIONE </a:t>
            </a:r>
            <a:r>
              <a:rPr lang="it-IT" sz="4000" b="1" dirty="0" smtClean="0">
                <a:sym typeface="Wingdings" panose="05000000000000000000" pitchFamily="2" charset="2"/>
              </a:rPr>
              <a:t> usare in modo integrato e flessibile più strumenti e più codici di comunicazione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59950" y="2463013"/>
            <a:ext cx="2967705" cy="27602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it-IT" sz="2400" dirty="0">
                <a:solidFill>
                  <a:srgbClr val="FF6600"/>
                </a:solidFill>
              </a:rPr>
              <a:t>creare</a:t>
            </a:r>
            <a:br>
              <a:rPr lang="it-IT" sz="2400" dirty="0">
                <a:solidFill>
                  <a:srgbClr val="FF6600"/>
                </a:solidFill>
              </a:rPr>
            </a:br>
            <a:r>
              <a:rPr lang="it-IT" sz="2400" b="1" dirty="0">
                <a:solidFill>
                  <a:srgbClr val="FF0066"/>
                </a:solidFill>
              </a:rPr>
              <a:t>relazioni</a:t>
            </a:r>
            <a:r>
              <a:rPr lang="it-IT" sz="2400" dirty="0">
                <a:solidFill>
                  <a:srgbClr val="FF6600"/>
                </a:solidFill>
              </a:rPr>
              <a:t> </a:t>
            </a:r>
            <a:r>
              <a:rPr lang="it-IT" sz="2400" dirty="0" smtClean="0">
                <a:solidFill>
                  <a:srgbClr val="FF6600"/>
                </a:solidFill>
              </a:rPr>
              <a:t>«</a:t>
            </a:r>
            <a:r>
              <a:rPr lang="it-IT" sz="2400" i="1" dirty="0" smtClean="0">
                <a:solidFill>
                  <a:srgbClr val="FF6600"/>
                </a:solidFill>
              </a:rPr>
              <a:t>tra» </a:t>
            </a:r>
            <a:r>
              <a:rPr lang="it-IT" sz="2400" dirty="0">
                <a:solidFill>
                  <a:srgbClr val="FF6600"/>
                </a:solidFill>
              </a:rPr>
              <a:t>e </a:t>
            </a:r>
            <a:r>
              <a:rPr lang="it-IT" sz="2400" dirty="0" smtClean="0">
                <a:solidFill>
                  <a:srgbClr val="FF6600"/>
                </a:solidFill>
              </a:rPr>
              <a:t>«</a:t>
            </a:r>
            <a:r>
              <a:rPr lang="it-IT" sz="2400" i="1" dirty="0" smtClean="0">
                <a:solidFill>
                  <a:srgbClr val="FF6600"/>
                </a:solidFill>
              </a:rPr>
              <a:t>attraverso»  </a:t>
            </a:r>
            <a:r>
              <a:rPr lang="it-IT" sz="2400" dirty="0">
                <a:solidFill>
                  <a:srgbClr val="FF6600"/>
                </a:solidFill>
              </a:rPr>
              <a:t>i diversi sistemi</a:t>
            </a:r>
            <a:br>
              <a:rPr lang="it-IT" sz="2400" dirty="0">
                <a:solidFill>
                  <a:srgbClr val="FF6600"/>
                </a:solidFill>
              </a:rPr>
            </a:br>
            <a:r>
              <a:rPr lang="it-IT" sz="2400" dirty="0">
                <a:solidFill>
                  <a:srgbClr val="FF6600"/>
                </a:solidFill>
              </a:rPr>
              <a:t>di segni, per una </a:t>
            </a:r>
            <a:r>
              <a:rPr lang="it-IT" sz="2400" b="1" dirty="0" smtClean="0">
                <a:solidFill>
                  <a:srgbClr val="FF0066"/>
                </a:solidFill>
              </a:rPr>
              <a:t>piena e articolata</a:t>
            </a:r>
            <a:r>
              <a:rPr lang="it-IT" sz="2400" b="1" dirty="0">
                <a:solidFill>
                  <a:srgbClr val="FF0066"/>
                </a:solidFill>
              </a:rPr>
              <a:t/>
            </a:r>
            <a:br>
              <a:rPr lang="it-IT" sz="2400" b="1" dirty="0">
                <a:solidFill>
                  <a:srgbClr val="FF0066"/>
                </a:solidFill>
              </a:rPr>
            </a:br>
            <a:r>
              <a:rPr lang="it-IT" sz="2400" b="1" dirty="0">
                <a:solidFill>
                  <a:srgbClr val="FF0066"/>
                </a:solidFill>
              </a:rPr>
              <a:t>esperienza </a:t>
            </a:r>
            <a:r>
              <a:rPr lang="it-IT" sz="2400" dirty="0">
                <a:solidFill>
                  <a:srgbClr val="FF6600"/>
                </a:solidFill>
              </a:rPr>
              <a:t>di apprendimento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20916" y="2447259"/>
            <a:ext cx="2813604" cy="316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1813" indent="-354013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2060"/>
                </a:solidFill>
              </a:rPr>
              <a:t>AMPLIARE </a:t>
            </a:r>
          </a:p>
          <a:p>
            <a:pPr marL="531813" indent="-354013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2060"/>
                </a:solidFill>
              </a:rPr>
              <a:t>INTEGRARE</a:t>
            </a:r>
          </a:p>
          <a:p>
            <a:pPr marL="531813" indent="-354013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2060"/>
                </a:solidFill>
              </a:rPr>
              <a:t>ARRICCHIRE</a:t>
            </a:r>
          </a:p>
          <a:p>
            <a:pPr marL="531813" indent="-354013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2060"/>
                </a:solidFill>
              </a:rPr>
              <a:t>APPROFONDIRE</a:t>
            </a:r>
          </a:p>
          <a:p>
            <a:pPr marL="531813" indent="-354013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2060"/>
                </a:solidFill>
              </a:rPr>
              <a:t>CONNETTERE </a:t>
            </a:r>
          </a:p>
          <a:p>
            <a:pPr marL="531813" indent="-354013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2060"/>
                </a:solidFill>
              </a:rPr>
              <a:t>COLLEGARE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8406184" y="2773908"/>
            <a:ext cx="3153252" cy="288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>
                <a:solidFill>
                  <a:srgbClr val="002060"/>
                </a:solidFill>
              </a:rPr>
              <a:t>CONSAPEVOLEZZA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CAPACITÀ CRITICA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CREATIVITÀ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endParaRPr lang="it-IT" b="1" u="sng" dirty="0" smtClean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3357499" y="2792818"/>
            <a:ext cx="532263" cy="105087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7873921" y="3787100"/>
            <a:ext cx="532263" cy="105087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79843" y="5608568"/>
            <a:ext cx="8127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0A22E"/>
                </a:solidFill>
                <a:ea typeface="+mj-ea"/>
                <a:cs typeface="+mj-cs"/>
              </a:rPr>
              <a:t>per una cultura multiprospettica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xmlns="" val="271050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/>
      <p:bldP spid="8" grpId="0" animBg="1"/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273" y="614206"/>
            <a:ext cx="9875520" cy="135636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66"/>
                </a:solidFill>
              </a:rPr>
              <a:t>NODI CRITICI  </a:t>
            </a:r>
            <a:r>
              <a:rPr lang="it-IT" sz="4000" b="1" dirty="0" smtClean="0">
                <a:sym typeface="Wingdings" panose="05000000000000000000" pitchFamily="2" charset="2"/>
              </a:rPr>
              <a:t>  sviluppi progettuali</a:t>
            </a:r>
            <a:endParaRPr lang="it-IT" sz="4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3536" y="3246218"/>
            <a:ext cx="3098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200" b="1" dirty="0" smtClean="0">
                <a:solidFill>
                  <a:srgbClr val="002060"/>
                </a:solidFill>
              </a:rPr>
              <a:t>individualizzazione</a:t>
            </a:r>
            <a:endParaRPr lang="it-IT" sz="2200" b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0273" y="2379955"/>
            <a:ext cx="2765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200" b="1" dirty="0" smtClean="0">
                <a:solidFill>
                  <a:srgbClr val="002060"/>
                </a:solidFill>
              </a:rPr>
              <a:t>frammentazione</a:t>
            </a:r>
            <a:endParaRPr lang="it-IT" sz="2200" b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0274" y="4151047"/>
            <a:ext cx="3073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200" b="1" dirty="0" smtClean="0">
                <a:solidFill>
                  <a:srgbClr val="002060"/>
                </a:solidFill>
              </a:rPr>
              <a:t>relazione fragile immateriale</a:t>
            </a:r>
            <a:endParaRPr lang="it-IT" sz="2200" b="1" dirty="0">
              <a:solidFill>
                <a:srgbClr val="00206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128847" y="1868253"/>
            <a:ext cx="28525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66"/>
                </a:solidFill>
                <a:latin typeface="+mj-lt"/>
              </a:rPr>
              <a:t>promuovere partecipazione attiva, </a:t>
            </a:r>
            <a:r>
              <a:rPr lang="it-IT" sz="2000" b="1" dirty="0">
                <a:solidFill>
                  <a:srgbClr val="FF0066"/>
                </a:solidFill>
                <a:latin typeface="+mj-lt"/>
              </a:rPr>
              <a:t>attenzione condivisa e coinvolgimento </a:t>
            </a:r>
            <a:r>
              <a:rPr lang="it-IT" sz="2000" b="1" dirty="0" smtClean="0">
                <a:solidFill>
                  <a:srgbClr val="FF0066"/>
                </a:solidFill>
                <a:latin typeface="+mj-lt"/>
              </a:rPr>
              <a:t>congiunto</a:t>
            </a:r>
            <a:endParaRPr lang="it-IT" sz="20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835839" y="2225690"/>
            <a:ext cx="3924705" cy="1646605"/>
          </a:xfrm>
          <a:prstGeom prst="rect">
            <a:avLst/>
          </a:prstGeom>
          <a:solidFill>
            <a:srgbClr val="F0A22E"/>
          </a:solidFill>
        </p:spPr>
        <p:txBody>
          <a:bodyPr wrap="square">
            <a:spAutoFit/>
          </a:bodyPr>
          <a:lstStyle/>
          <a:p>
            <a:pPr algn="ctr"/>
            <a:endParaRPr lang="it-IT" sz="900" b="1" dirty="0" smtClean="0">
              <a:solidFill>
                <a:srgbClr val="FFFF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potenziando </a:t>
            </a:r>
            <a:r>
              <a:rPr lang="it-IT" sz="2400" b="1" dirty="0">
                <a:solidFill>
                  <a:srgbClr val="FFFF00"/>
                </a:solidFill>
              </a:rPr>
              <a:t>le possibilità di interazione sociale </a:t>
            </a:r>
            <a:endParaRPr lang="it-IT" sz="2400" b="1" dirty="0" smtClean="0">
              <a:solidFill>
                <a:srgbClr val="FFFF00"/>
              </a:solidFill>
            </a:endParaRPr>
          </a:p>
          <a:p>
            <a:pPr marL="280988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0273" y="5292685"/>
            <a:ext cx="22797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200" b="1" dirty="0" smtClean="0">
                <a:solidFill>
                  <a:srgbClr val="002060"/>
                </a:solidFill>
              </a:rPr>
              <a:t>distanza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200" b="1" dirty="0" smtClean="0">
              <a:solidFill>
                <a:srgbClr val="002060"/>
              </a:solidFill>
            </a:endParaRPr>
          </a:p>
          <a:p>
            <a:r>
              <a:rPr lang="it-IT" sz="2200" b="1" dirty="0" smtClean="0">
                <a:solidFill>
                  <a:srgbClr val="002060"/>
                </a:solidFill>
              </a:rPr>
              <a:t>    accessibilità </a:t>
            </a:r>
            <a:endParaRPr lang="it-IT" sz="2200" b="1" dirty="0">
              <a:solidFill>
                <a:srgbClr val="00206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65128" y="1824032"/>
            <a:ext cx="3298342" cy="205360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7118336" y="2649717"/>
            <a:ext cx="580538" cy="805218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>
            <a:off x="1412801" y="5736096"/>
            <a:ext cx="0" cy="350805"/>
          </a:xfrm>
          <a:prstGeom prst="straightConnector1">
            <a:avLst/>
          </a:prstGeom>
          <a:ln w="635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1756226" y="5736096"/>
            <a:ext cx="1" cy="350805"/>
          </a:xfrm>
          <a:prstGeom prst="straightConnector1">
            <a:avLst/>
          </a:prstGeom>
          <a:ln w="635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261726" y="4339871"/>
            <a:ext cx="28525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66"/>
                </a:solidFill>
                <a:latin typeface="+mj-lt"/>
              </a:rPr>
              <a:t>promuovere pensiero, riflessione, profondità, narrazioni condivise, ragionamenti collettivi</a:t>
            </a:r>
            <a:endParaRPr lang="it-IT" sz="20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835839" y="4655037"/>
            <a:ext cx="3924705" cy="1646605"/>
          </a:xfrm>
          <a:prstGeom prst="rect">
            <a:avLst/>
          </a:prstGeom>
          <a:solidFill>
            <a:srgbClr val="F0A22E"/>
          </a:solidFill>
        </p:spPr>
        <p:txBody>
          <a:bodyPr wrap="square">
            <a:spAutoFit/>
          </a:bodyPr>
          <a:lstStyle/>
          <a:p>
            <a:pPr algn="ctr"/>
            <a:endParaRPr lang="it-IT" sz="900" b="1" dirty="0" smtClean="0">
              <a:solidFill>
                <a:srgbClr val="FFFF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potenziando </a:t>
            </a:r>
            <a:r>
              <a:rPr lang="it-IT" sz="2400" b="1" dirty="0">
                <a:solidFill>
                  <a:srgbClr val="FFFF00"/>
                </a:solidFill>
              </a:rPr>
              <a:t>le possibilità di </a:t>
            </a:r>
            <a:r>
              <a:rPr lang="it-IT" sz="2400" b="1" dirty="0" smtClean="0">
                <a:solidFill>
                  <a:srgbClr val="FFFF00"/>
                </a:solidFill>
              </a:rPr>
              <a:t>condividere significati</a:t>
            </a:r>
          </a:p>
          <a:p>
            <a:pPr marL="280988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948862" y="4283728"/>
            <a:ext cx="3298342" cy="201791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>
            <a:off x="7114251" y="5281683"/>
            <a:ext cx="580538" cy="805218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32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7" grpId="0" animBg="1"/>
      <p:bldP spid="8" grpId="0"/>
      <p:bldP spid="10" grpId="0" animBg="1"/>
      <p:bldP spid="11" grpId="0" animBg="1"/>
      <p:bldP spid="20" grpId="0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70429" y="746077"/>
            <a:ext cx="9307286" cy="135636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66"/>
                </a:solidFill>
              </a:rPr>
              <a:t>CONNETTERE ALLA PROGETTUALITÀ DI </a:t>
            </a:r>
            <a:br>
              <a:rPr lang="it-IT" sz="4000" b="1" dirty="0" smtClean="0">
                <a:solidFill>
                  <a:srgbClr val="FF0066"/>
                </a:solidFill>
              </a:rPr>
            </a:br>
            <a:r>
              <a:rPr lang="it-IT" sz="4000" b="1" dirty="0" smtClean="0">
                <a:solidFill>
                  <a:srgbClr val="FF0066"/>
                </a:solidFill>
              </a:rPr>
              <a:t>SCUOLA</a:t>
            </a:r>
            <a:endParaRPr lang="it-IT" sz="4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514902" y="2540001"/>
            <a:ext cx="3650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Garantisce </a:t>
            </a:r>
            <a:r>
              <a:rPr lang="it-IT" sz="2400" b="1" dirty="0" smtClean="0">
                <a:solidFill>
                  <a:srgbClr val="002060"/>
                </a:solidFill>
              </a:rPr>
              <a:t>ancoraggi</a:t>
            </a:r>
            <a:r>
              <a:rPr lang="it-IT" sz="2400" dirty="0" smtClean="0">
                <a:solidFill>
                  <a:srgbClr val="002060"/>
                </a:solidFill>
              </a:rPr>
              <a:t>, punti di riferimento, riconoscibilità, praticabilità 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522277" y="2855841"/>
            <a:ext cx="3855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Consente </a:t>
            </a:r>
            <a:r>
              <a:rPr lang="it-IT" sz="2400" b="1" dirty="0" smtClean="0">
                <a:solidFill>
                  <a:srgbClr val="002060"/>
                </a:solidFill>
              </a:rPr>
              <a:t>tessiture</a:t>
            </a:r>
            <a:r>
              <a:rPr lang="it-IT" sz="2400" dirty="0" smtClean="0">
                <a:solidFill>
                  <a:srgbClr val="002060"/>
                </a:solidFill>
              </a:rPr>
              <a:t> di differenti proposte 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con reciproci rimandi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63044" y="4751948"/>
            <a:ext cx="412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Facilita </a:t>
            </a:r>
            <a:r>
              <a:rPr lang="it-IT" sz="2400" b="1" dirty="0" smtClean="0">
                <a:solidFill>
                  <a:srgbClr val="002060"/>
                </a:solidFill>
              </a:rPr>
              <a:t>prefigurazioni</a:t>
            </a:r>
            <a:r>
              <a:rPr lang="it-IT" sz="2400" dirty="0" smtClean="0">
                <a:solidFill>
                  <a:srgbClr val="002060"/>
                </a:solidFill>
              </a:rPr>
              <a:t> future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2" name="Freccia circolare a sinistra 1"/>
          <p:cNvSpPr/>
          <p:nvPr/>
        </p:nvSpPr>
        <p:spPr>
          <a:xfrm rot="1541484">
            <a:off x="7300723" y="4236368"/>
            <a:ext cx="436729" cy="1146412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circolare a sinistra 7"/>
          <p:cNvSpPr/>
          <p:nvPr/>
        </p:nvSpPr>
        <p:spPr>
          <a:xfrm rot="18032444">
            <a:off x="5625370" y="2082811"/>
            <a:ext cx="436729" cy="1146412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a sinistra 8"/>
          <p:cNvSpPr/>
          <p:nvPr/>
        </p:nvSpPr>
        <p:spPr>
          <a:xfrm rot="7944798">
            <a:off x="2658073" y="4046409"/>
            <a:ext cx="436729" cy="1146412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03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652586"/>
            <a:ext cx="2531566" cy="235005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338286" y="1518416"/>
            <a:ext cx="60669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«</a:t>
            </a:r>
            <a:r>
              <a:rPr lang="it-IT" sz="2000" b="1" dirty="0" smtClean="0">
                <a:solidFill>
                  <a:srgbClr val="002060"/>
                </a:solidFill>
              </a:rPr>
              <a:t>L’attività programmata </a:t>
            </a:r>
            <a:r>
              <a:rPr lang="it-IT" sz="2000" dirty="0" smtClean="0">
                <a:solidFill>
                  <a:srgbClr val="002060"/>
                </a:solidFill>
              </a:rPr>
              <a:t>in presenza </a:t>
            </a:r>
            <a:r>
              <a:rPr lang="it-IT" sz="2000" b="1" dirty="0" smtClean="0">
                <a:solidFill>
                  <a:srgbClr val="002060"/>
                </a:solidFill>
              </a:rPr>
              <a:t>prevedeva</a:t>
            </a:r>
            <a:r>
              <a:rPr lang="it-IT" sz="2000" dirty="0" smtClean="0">
                <a:solidFill>
                  <a:srgbClr val="002060"/>
                </a:solidFill>
              </a:rPr>
              <a:t> che in occasione del centenario della nascita di Rodari e del mese di maggio dedicato alle mamme, in alcuni giorni della settimana, le stesse sarebbero venute a scuola per raccontare al gruppo classe una favola a loro piacimento. Vista la nuova situazione le docenti hanno </a:t>
            </a:r>
            <a:r>
              <a:rPr lang="it-IT" sz="2000" b="1" dirty="0" smtClean="0">
                <a:solidFill>
                  <a:srgbClr val="002060"/>
                </a:solidFill>
              </a:rPr>
              <a:t>rielaborato l’attività riadattandola </a:t>
            </a:r>
            <a:r>
              <a:rPr lang="it-IT" sz="2000" dirty="0" smtClean="0">
                <a:solidFill>
                  <a:srgbClr val="002060"/>
                </a:solidFill>
              </a:rPr>
              <a:t>alla nuova metodologia».</a:t>
            </a:r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89158" y="3446087"/>
            <a:ext cx="3025469" cy="301739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8971" y="449943"/>
            <a:ext cx="9304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66"/>
                </a:solidFill>
              </a:rPr>
              <a:t>Scuola dell’infanzia paritaria di Canicattì (AG)</a:t>
            </a:r>
          </a:p>
          <a:p>
            <a:r>
              <a:rPr lang="it-IT" sz="2400" i="1" dirty="0" smtClean="0">
                <a:solidFill>
                  <a:srgbClr val="FF0066"/>
                </a:solidFill>
              </a:rPr>
              <a:t>ins. Diega Messina e Laura Messina</a:t>
            </a:r>
            <a:endParaRPr lang="it-IT" sz="2400" i="1" dirty="0">
              <a:solidFill>
                <a:srgbClr val="FF0066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8971" y="4629274"/>
            <a:ext cx="4296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Ottima </a:t>
            </a:r>
            <a:r>
              <a:rPr lang="it-IT" sz="2000" b="1" dirty="0" smtClean="0">
                <a:solidFill>
                  <a:srgbClr val="002060"/>
                </a:solidFill>
              </a:rPr>
              <a:t>rete tra scuola e famiglie e tra genitori</a:t>
            </a:r>
            <a:r>
              <a:rPr lang="it-IT" sz="2000" dirty="0" smtClean="0">
                <a:solidFill>
                  <a:srgbClr val="002060"/>
                </a:solidFill>
              </a:rPr>
              <a:t>. Due mamme psicologhe si sono rese disponibili per condividere con altri genitori la ricerca di storie.</a:t>
            </a:r>
            <a:endParaRPr lang="it-IT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0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77772" y="438888"/>
            <a:ext cx="18723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D</a:t>
            </a:r>
            <a:r>
              <a:rPr lang="it-IT" sz="2000" dirty="0" smtClean="0">
                <a:solidFill>
                  <a:srgbClr val="002060"/>
                </a:solidFill>
              </a:rPr>
              <a:t>urante il mese di maggio </a:t>
            </a:r>
            <a:r>
              <a:rPr lang="it-IT" sz="2000" b="1" dirty="0" smtClean="0">
                <a:solidFill>
                  <a:srgbClr val="002060"/>
                </a:solidFill>
              </a:rPr>
              <a:t>ogni giorno è stata pubblicata </a:t>
            </a:r>
            <a:r>
              <a:rPr lang="it-IT" sz="2000" dirty="0" smtClean="0">
                <a:solidFill>
                  <a:srgbClr val="002060"/>
                </a:solidFill>
              </a:rPr>
              <a:t>una storia animata.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450114" y="3297344"/>
            <a:ext cx="25266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Le favole sono rimaste a disposizione della </a:t>
            </a:r>
            <a:r>
              <a:rPr lang="it-IT" sz="2000" b="1" dirty="0" smtClean="0">
                <a:solidFill>
                  <a:srgbClr val="002060"/>
                </a:solidFill>
              </a:rPr>
              <a:t>biblioteca </a:t>
            </a:r>
            <a:r>
              <a:rPr lang="it-IT" sz="2000" b="1" i="1" dirty="0" smtClean="0">
                <a:solidFill>
                  <a:srgbClr val="002060"/>
                </a:solidFill>
              </a:rPr>
              <a:t>online</a:t>
            </a:r>
            <a:r>
              <a:rPr lang="it-IT" sz="2000" b="1" dirty="0" smtClean="0">
                <a:solidFill>
                  <a:srgbClr val="002060"/>
                </a:solidFill>
              </a:rPr>
              <a:t> </a:t>
            </a:r>
            <a:r>
              <a:rPr lang="it-IT" sz="2000" dirty="0" smtClean="0">
                <a:solidFill>
                  <a:srgbClr val="002060"/>
                </a:solidFill>
              </a:rPr>
              <a:t>alla quale i genitori </a:t>
            </a:r>
            <a:r>
              <a:rPr lang="it-IT" sz="2000" b="1" dirty="0" smtClean="0">
                <a:solidFill>
                  <a:srgbClr val="002060"/>
                </a:solidFill>
              </a:rPr>
              <a:t>possono sempre accedere</a:t>
            </a:r>
            <a:r>
              <a:rPr lang="it-IT" sz="2000" dirty="0" smtClean="0">
                <a:solidFill>
                  <a:srgbClr val="002060"/>
                </a:solidFill>
              </a:rPr>
              <a:t>, anche i nuovi entrati in settembre.</a:t>
            </a:r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/>
          <a:srcRect l="14160" t="2725" r="11550" b="6088"/>
          <a:stretch/>
        </p:blipFill>
        <p:spPr>
          <a:xfrm>
            <a:off x="449943" y="438888"/>
            <a:ext cx="2931885" cy="25278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/>
          <a:srcRect l="9624" t="4241" r="4577" b="13922"/>
          <a:stretch/>
        </p:blipFill>
        <p:spPr>
          <a:xfrm>
            <a:off x="5450115" y="438888"/>
            <a:ext cx="3838264" cy="26311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/>
          <a:srcRect l="20140" t="28132" r="25472" b="23877"/>
          <a:stretch/>
        </p:blipFill>
        <p:spPr>
          <a:xfrm>
            <a:off x="8422105" y="3297344"/>
            <a:ext cx="3398761" cy="31219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/>
          <a:srcRect l="12264" t="3462" r="12675" b="8439"/>
          <a:stretch/>
        </p:blipFill>
        <p:spPr>
          <a:xfrm>
            <a:off x="449943" y="3297344"/>
            <a:ext cx="4723636" cy="308008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/>
          <a:srcRect l="5530" t="2319" r="4419" b="3164"/>
          <a:stretch/>
        </p:blipFill>
        <p:spPr>
          <a:xfrm>
            <a:off x="9553074" y="438888"/>
            <a:ext cx="2267792" cy="26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1777" y="1463051"/>
            <a:ext cx="6832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La </a:t>
            </a:r>
            <a:r>
              <a:rPr lang="it-IT" sz="2000" b="1" i="1" dirty="0">
                <a:solidFill>
                  <a:srgbClr val="0070C0"/>
                </a:solidFill>
              </a:rPr>
              <a:t>Storia che </a:t>
            </a:r>
            <a:r>
              <a:rPr lang="it-IT" sz="2000" b="1" i="1" dirty="0" smtClean="0">
                <a:solidFill>
                  <a:srgbClr val="0070C0"/>
                </a:solidFill>
              </a:rPr>
              <a:t>passa: costruire insieme a distanza una narrazione</a:t>
            </a:r>
          </a:p>
          <a:p>
            <a:endParaRPr lang="it-IT" sz="2000" dirty="0">
              <a:solidFill>
                <a:srgbClr val="002060"/>
              </a:solidFill>
            </a:endParaRPr>
          </a:p>
          <a:p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31778" y="613716"/>
            <a:ext cx="852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66"/>
                </a:solidFill>
              </a:rPr>
              <a:t>Scuola dell’infanzia equiparata di Tonadico (TN)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31777" y="358846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Quando una famiglia aveva inventato e scritto la propria parte di storia la inviava alla famiglia successiva insieme a tre nuove parole.</a:t>
            </a:r>
          </a:p>
        </p:txBody>
      </p:sp>
      <p:sp>
        <p:nvSpPr>
          <p:cNvPr id="6" name="Rettangolo 5"/>
          <p:cNvSpPr/>
          <p:nvPr/>
        </p:nvSpPr>
        <p:spPr>
          <a:xfrm>
            <a:off x="631777" y="2127720"/>
            <a:ext cx="6096001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000" dirty="0">
              <a:solidFill>
                <a:srgbClr val="002060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Ad ogni famiglia sono state affidate </a:t>
            </a:r>
            <a:r>
              <a:rPr lang="it-IT" sz="2000" dirty="0" smtClean="0">
                <a:solidFill>
                  <a:srgbClr val="002060"/>
                </a:solidFill>
              </a:rPr>
              <a:t>tre </a:t>
            </a:r>
            <a:r>
              <a:rPr lang="it-IT" sz="2000" dirty="0">
                <a:solidFill>
                  <a:srgbClr val="002060"/>
                </a:solidFill>
              </a:rPr>
              <a:t>parole non troppo comuni e non usualmente legate tra di loro.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7383439" y="2157307"/>
            <a:ext cx="3988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«tenere </a:t>
            </a:r>
            <a:r>
              <a:rPr lang="it-IT" sz="2000" dirty="0">
                <a:solidFill>
                  <a:srgbClr val="002060"/>
                </a:solidFill>
              </a:rPr>
              <a:t>uniti, creare </a:t>
            </a:r>
            <a:r>
              <a:rPr lang="it-IT" sz="2000" dirty="0" smtClean="0">
                <a:solidFill>
                  <a:srgbClr val="002060"/>
                </a:solidFill>
              </a:rPr>
              <a:t>aspettativa ma </a:t>
            </a:r>
            <a:r>
              <a:rPr lang="it-IT" sz="2000" dirty="0">
                <a:solidFill>
                  <a:srgbClr val="002060"/>
                </a:solidFill>
              </a:rPr>
              <a:t>in particolare dare la possibilità di partecipare a tutti, nei modi che ogni famiglia sente più </a:t>
            </a:r>
            <a:r>
              <a:rPr lang="it-IT" sz="2000" dirty="0" smtClean="0">
                <a:solidFill>
                  <a:srgbClr val="002060"/>
                </a:solidFill>
              </a:rPr>
              <a:t>suoi»</a:t>
            </a:r>
            <a:endParaRPr lang="it-IT" sz="2000" dirty="0"/>
          </a:p>
        </p:txBody>
      </p:sp>
      <p:sp>
        <p:nvSpPr>
          <p:cNvPr id="8" name="Rettangolo 7"/>
          <p:cNvSpPr/>
          <p:nvPr/>
        </p:nvSpPr>
        <p:spPr>
          <a:xfrm>
            <a:off x="5644484" y="517822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«permette </a:t>
            </a:r>
            <a:r>
              <a:rPr lang="it-IT" sz="2000" dirty="0">
                <a:solidFill>
                  <a:srgbClr val="002060"/>
                </a:solidFill>
              </a:rPr>
              <a:t>di dar vita a momenti di discussione, collaborazione in famiglia, ma soprattutto di connessione fra tutti </a:t>
            </a:r>
            <a:r>
              <a:rPr lang="it-IT" sz="2000" dirty="0" smtClean="0">
                <a:solidFill>
                  <a:srgbClr val="002060"/>
                </a:solidFill>
              </a:rPr>
              <a:t>noi». 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 rot="1606801">
            <a:off x="6769290" y="2589385"/>
            <a:ext cx="382137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 rot="3214018">
            <a:off x="5976505" y="4621502"/>
            <a:ext cx="382137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687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50406" y="624990"/>
            <a:ext cx="9307286" cy="135636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66"/>
                </a:solidFill>
              </a:rPr>
              <a:t>CONTINUARE A PROMUOVERE LA CULTURA DELLA PARTECIPAZIONE</a:t>
            </a:r>
            <a:endParaRPr lang="it-IT" sz="4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50406" y="2068181"/>
            <a:ext cx="35425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sz="2000" dirty="0" smtClean="0">
                <a:solidFill>
                  <a:srgbClr val="002060"/>
                </a:solidFill>
              </a:rPr>
              <a:t>Essere </a:t>
            </a:r>
            <a:r>
              <a:rPr lang="it-IT" sz="2000" b="1" dirty="0">
                <a:solidFill>
                  <a:srgbClr val="002060"/>
                </a:solidFill>
              </a:rPr>
              <a:t>“comunità educante” </a:t>
            </a:r>
            <a:r>
              <a:rPr lang="it-IT" sz="2000" dirty="0">
                <a:solidFill>
                  <a:srgbClr val="002060"/>
                </a:solidFill>
              </a:rPr>
              <a:t>valorizzando le specificità di ruoli e competenze di ciascuno e continuando ad alimentare la nostra dimensione di </a:t>
            </a:r>
            <a:r>
              <a:rPr lang="it-IT" sz="2000" b="1" dirty="0">
                <a:solidFill>
                  <a:srgbClr val="002060"/>
                </a:solidFill>
              </a:rPr>
              <a:t>scuole che “costruiscono comunità”, </a:t>
            </a:r>
            <a:r>
              <a:rPr lang="it-IT" sz="2000" dirty="0">
                <a:solidFill>
                  <a:srgbClr val="002060"/>
                </a:solidFill>
              </a:rPr>
              <a:t>che si fanno autrici, garanti e promotrici </a:t>
            </a:r>
            <a:r>
              <a:rPr lang="it-IT" sz="2000" dirty="0" smtClean="0">
                <a:solidFill>
                  <a:srgbClr val="002060"/>
                </a:solidFill>
              </a:rPr>
              <a:t>di relazioni di prossimità. 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94617" y="2354615"/>
            <a:ext cx="5696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537" indent="-571500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it-IT" sz="3200" b="1" dirty="0" smtClean="0">
                <a:solidFill>
                  <a:srgbClr val="FF6600"/>
                </a:solidFill>
              </a:rPr>
              <a:t>Facilitare la costruzione di sguardi </a:t>
            </a:r>
            <a:r>
              <a:rPr lang="it-IT" sz="3200" b="1" dirty="0">
                <a:solidFill>
                  <a:srgbClr val="FF6600"/>
                </a:solidFill>
              </a:rPr>
              <a:t>condivisi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5812017" y="3508811"/>
            <a:ext cx="545472" cy="62500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4886705" y="4133813"/>
            <a:ext cx="2165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66"/>
                </a:solidFill>
              </a:rPr>
              <a:t>Attraverso le esperienze proposte</a:t>
            </a:r>
            <a:endParaRPr lang="it-IT" sz="2000" b="1" dirty="0">
              <a:solidFill>
                <a:srgbClr val="FF0066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837553" y="4876410"/>
            <a:ext cx="2378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66"/>
                </a:solidFill>
              </a:rPr>
              <a:t>Attraverso la documentazione</a:t>
            </a:r>
            <a:endParaRPr lang="it-IT" sz="2000" b="1" dirty="0">
              <a:solidFill>
                <a:srgbClr val="FF0066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7976586" y="3932262"/>
            <a:ext cx="40111" cy="88014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9521371" y="3532411"/>
            <a:ext cx="546710" cy="71514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9412067" y="4309703"/>
            <a:ext cx="2165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66"/>
                </a:solidFill>
              </a:rPr>
              <a:t>Attraverso la cura del contesto</a:t>
            </a:r>
            <a:endParaRPr lang="it-IT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7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20" grpId="0"/>
    </p:bldLst>
  </p:timing>
</p:sld>
</file>

<file path=ppt/theme/theme1.xml><?xml version="1.0" encoding="utf-8"?>
<a:theme xmlns:a="http://schemas.openxmlformats.org/drawingml/2006/main" name="Base">
  <a:themeElements>
    <a:clrScheme name="Giallo arancion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2065</TotalTime>
  <Words>844</Words>
  <Application>Microsoft Office PowerPoint</Application>
  <PresentationFormat>Personalizzato</PresentationFormat>
  <Paragraphs>92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Base</vt:lpstr>
      <vt:lpstr>Progettare circolarità e interazione </vt:lpstr>
      <vt:lpstr>COMPETENZA DIGITALE   un’attenzione sollecitata da tempo</vt:lpstr>
      <vt:lpstr>INCLUSIONE  usare in modo integrato e flessibile più strumenti e più codici di comunicazione</vt:lpstr>
      <vt:lpstr>NODI CRITICI    sviluppi progettuali</vt:lpstr>
      <vt:lpstr>CONNETTERE ALLA PROGETTUALITÀ DI  SCUOLA</vt:lpstr>
      <vt:lpstr>Diapositiva 6</vt:lpstr>
      <vt:lpstr>Diapositiva 7</vt:lpstr>
      <vt:lpstr>Diapositiva 8</vt:lpstr>
      <vt:lpstr>CONTINUARE A PROMUOVERE LA CULTURA DELLA PARTECIPAZIONE</vt:lpstr>
      <vt:lpstr>Diapositiva 10</vt:lpstr>
      <vt:lpstr>Diapositiva 11</vt:lpstr>
      <vt:lpstr>Diapositiva 12</vt:lpstr>
      <vt:lpstr>Diapositiva 13</vt:lpstr>
      <vt:lpstr>creare distanza       </vt:lpstr>
      <vt:lpstr>RISIGNIFICARE LA DISTANZA  tra differenti sottogruppi presenti a scuola</vt:lpstr>
      <vt:lpstr>Diapositiva 16</vt:lpstr>
      <vt:lpstr>Diapositiva 17</vt:lpstr>
      <vt:lpstr>RISIGNIFICARE LA DISTANZA    per offrire  possibilità sperimentare pienamente</vt:lpstr>
      <vt:lpstr>Diapositiva 19</vt:lpstr>
      <vt:lpstr>RISIGNIFICARE LA DISTANZA  per costruire nuove alleanze con le famiglie</vt:lpstr>
      <vt:lpstr>gradualità, distribuzione  nel tempo, cadenza programmata </vt:lpstr>
      <vt:lpstr>Le note di metodo della scuola di Mezzocorona (TN)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Cavalloro Silvia</dc:creator>
  <cp:lastModifiedBy>Marben</cp:lastModifiedBy>
  <cp:revision>97</cp:revision>
  <dcterms:created xsi:type="dcterms:W3CDTF">2020-12-08T20:06:42Z</dcterms:created>
  <dcterms:modified xsi:type="dcterms:W3CDTF">2021-03-23T16:55:15Z</dcterms:modified>
</cp:coreProperties>
</file>