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4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9DF82-2F1F-4DB1-B394-ED6AA6C48DB4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048177-40E2-4745-AD61-E202F6841AA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D.ssa  M. Benedetta Marino</a:t>
            </a:r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48177-40E2-4745-AD61-E202F6841AAA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48177-40E2-4745-AD61-E202F6841AAA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48177-40E2-4745-AD61-E202F6841AAA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it-IT" sz="3200" b="1" dirty="0" smtClean="0"/>
              <a:t>CITTADINANZA</a:t>
            </a:r>
            <a:endParaRPr lang="it-IT" sz="3200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48177-40E2-4745-AD61-E202F6841AAA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PROSPETTIVA   0/6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48177-40E2-4745-AD61-E202F6841AAA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LEGALITA’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048177-40E2-4745-AD61-E202F6841AAA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0724-4F7C-4DAE-A284-A868A1C5F923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C495-84C0-499E-B99A-A548F8E73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0724-4F7C-4DAE-A284-A868A1C5F923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C495-84C0-499E-B99A-A548F8E73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0724-4F7C-4DAE-A284-A868A1C5F923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C495-84C0-499E-B99A-A548F8E73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0724-4F7C-4DAE-A284-A868A1C5F923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C495-84C0-499E-B99A-A548F8E73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0724-4F7C-4DAE-A284-A868A1C5F923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C495-84C0-499E-B99A-A548F8E73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0724-4F7C-4DAE-A284-A868A1C5F923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C495-84C0-499E-B99A-A548F8E73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0724-4F7C-4DAE-A284-A868A1C5F923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C495-84C0-499E-B99A-A548F8E73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0724-4F7C-4DAE-A284-A868A1C5F923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C495-84C0-499E-B99A-A548F8E73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0724-4F7C-4DAE-A284-A868A1C5F923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C495-84C0-499E-B99A-A548F8E73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0724-4F7C-4DAE-A284-A868A1C5F923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C495-84C0-499E-B99A-A548F8E73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0724-4F7C-4DAE-A284-A868A1C5F923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C495-84C0-499E-B99A-A548F8E73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00724-4F7C-4DAE-A284-A868A1C5F923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BC495-84C0-499E-B99A-A548F8E73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2016224"/>
          </a:xfrm>
        </p:spPr>
        <p:txBody>
          <a:bodyPr>
            <a:normAutofit/>
          </a:bodyPr>
          <a:lstStyle/>
          <a:p>
            <a:r>
              <a:rPr lang="it-IT" sz="3600" b="1" dirty="0" err="1" smtClean="0"/>
              <a:t>F.I.S.M.</a:t>
            </a: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/>
              <a:t>Federazione Italiana Scuole Materne</a:t>
            </a:r>
            <a:br>
              <a:rPr lang="it-IT" sz="3600" b="1" dirty="0" smtClean="0"/>
            </a:br>
            <a:r>
              <a:rPr lang="it-IT" sz="3600" b="1" dirty="0" smtClean="0"/>
              <a:t>SIRACUSA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276872"/>
            <a:ext cx="8496944" cy="4248472"/>
          </a:xfrm>
        </p:spPr>
        <p:txBody>
          <a:bodyPr/>
          <a:lstStyle/>
          <a:p>
            <a:pPr>
              <a:buNone/>
            </a:pPr>
            <a:r>
              <a:rPr lang="it-IT" sz="2400" b="1" dirty="0" smtClean="0"/>
              <a:t>42° Seminario di studio per l’aggiornamento  e  la formazione delle insegnanti di Scuola dell’ Infanzia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r>
              <a:rPr lang="it-IT" b="1" dirty="0" smtClean="0"/>
              <a:t>D.ssa  M. Benedetta Marino</a:t>
            </a:r>
          </a:p>
          <a:p>
            <a:pPr algn="ctr">
              <a:buNone/>
            </a:pPr>
            <a:endParaRPr lang="it-IT" b="1" dirty="0"/>
          </a:p>
        </p:txBody>
      </p:sp>
      <p:sp>
        <p:nvSpPr>
          <p:cNvPr id="4" name="Rettangolo 3"/>
          <p:cNvSpPr/>
          <p:nvPr/>
        </p:nvSpPr>
        <p:spPr>
          <a:xfrm>
            <a:off x="1475656" y="3212976"/>
            <a:ext cx="58326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/>
              <a:t>Relazione del </a:t>
            </a:r>
            <a:r>
              <a:rPr lang="it-IT" sz="2800" b="1" dirty="0" smtClean="0"/>
              <a:t>giorno</a:t>
            </a:r>
            <a:r>
              <a:rPr lang="it-IT" sz="3200" b="1" dirty="0" smtClean="0"/>
              <a:t> 08.11.2019</a:t>
            </a:r>
            <a:endParaRPr lang="it-IT" sz="3200" b="1" dirty="0"/>
          </a:p>
        </p:txBody>
      </p:sp>
      <p:sp>
        <p:nvSpPr>
          <p:cNvPr id="5" name="Rettangolo 4"/>
          <p:cNvSpPr/>
          <p:nvPr/>
        </p:nvSpPr>
        <p:spPr>
          <a:xfrm>
            <a:off x="395536" y="4077072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/>
              <a:t>“Riferimenti normativi in merito al concetto di Cittadinanza</a:t>
            </a:r>
            <a:r>
              <a:rPr lang="it-IT" sz="2800" b="1" dirty="0" smtClean="0"/>
              <a:t>”</a:t>
            </a:r>
            <a:endParaRPr lang="it-IT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it-IT" b="1" dirty="0" smtClean="0"/>
              <a:t>Indicazioni Nazionali 2012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712968" cy="5112568"/>
          </a:xfrm>
        </p:spPr>
        <p:txBody>
          <a:bodyPr>
            <a:normAutofit lnSpcReduction="10000"/>
          </a:bodyPr>
          <a:lstStyle/>
          <a:p>
            <a:r>
              <a:rPr lang="it-IT" b="1" dirty="0" smtClean="0">
                <a:solidFill>
                  <a:schemeClr val="tx1"/>
                </a:solidFill>
              </a:rPr>
              <a:t>Cultura , scuola, persona</a:t>
            </a:r>
          </a:p>
          <a:p>
            <a:endParaRPr lang="it-IT" b="1" dirty="0" smtClean="0">
              <a:solidFill>
                <a:schemeClr val="tx1"/>
              </a:solidFill>
            </a:endParaRPr>
          </a:p>
          <a:p>
            <a:r>
              <a:rPr lang="it-IT" b="1" i="1" dirty="0" smtClean="0">
                <a:solidFill>
                  <a:schemeClr val="tx1"/>
                </a:solidFill>
              </a:rPr>
              <a:t>Per una nuova cittadinanza</a:t>
            </a:r>
            <a:endParaRPr lang="it-IT" sz="2800" b="1" i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2800" b="1" dirty="0">
                <a:solidFill>
                  <a:schemeClr val="tx1"/>
                </a:solidFill>
              </a:rPr>
              <a:t> </a:t>
            </a:r>
            <a:r>
              <a:rPr lang="it-IT" sz="2800" b="1" dirty="0" smtClean="0">
                <a:solidFill>
                  <a:schemeClr val="tx1"/>
                </a:solidFill>
              </a:rPr>
              <a:t>formazione permanente</a:t>
            </a:r>
          </a:p>
          <a:p>
            <a:pPr algn="l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1"/>
                </a:solidFill>
              </a:rPr>
              <a:t> collaborazione scuola/extra-scuola (famiglia)</a:t>
            </a:r>
          </a:p>
          <a:p>
            <a:pPr algn="l">
              <a:buFont typeface="Arial" pitchFamily="34" charset="0"/>
              <a:buChar char="•"/>
            </a:pPr>
            <a:r>
              <a:rPr lang="it-IT" sz="2800" b="1" dirty="0">
                <a:solidFill>
                  <a:schemeClr val="tx1"/>
                </a:solidFill>
              </a:rPr>
              <a:t> </a:t>
            </a:r>
            <a:r>
              <a:rPr lang="it-IT" sz="2800" b="1" dirty="0" smtClean="0">
                <a:solidFill>
                  <a:schemeClr val="tx1"/>
                </a:solidFill>
              </a:rPr>
              <a:t>condivisione valori</a:t>
            </a:r>
          </a:p>
          <a:p>
            <a:pPr algn="l">
              <a:buFont typeface="Arial" pitchFamily="34" charset="0"/>
              <a:buChar char="•"/>
            </a:pPr>
            <a:r>
              <a:rPr lang="it-IT" sz="2800" b="1" dirty="0">
                <a:solidFill>
                  <a:schemeClr val="tx1"/>
                </a:solidFill>
              </a:rPr>
              <a:t> </a:t>
            </a:r>
            <a:r>
              <a:rPr lang="it-IT" sz="2800" b="1" dirty="0" smtClean="0">
                <a:solidFill>
                  <a:schemeClr val="tx1"/>
                </a:solidFill>
              </a:rPr>
              <a:t>inclusione (differenti etnie, religioni, radici, esperienze)</a:t>
            </a:r>
          </a:p>
          <a:p>
            <a:pPr algn="l">
              <a:buFont typeface="Arial" pitchFamily="34" charset="0"/>
              <a:buChar char="•"/>
            </a:pPr>
            <a:r>
              <a:rPr lang="it-IT" sz="2800" b="1" dirty="0">
                <a:solidFill>
                  <a:schemeClr val="tx1"/>
                </a:solidFill>
              </a:rPr>
              <a:t> </a:t>
            </a:r>
            <a:r>
              <a:rPr lang="it-IT" sz="2800" b="1" dirty="0" smtClean="0">
                <a:solidFill>
                  <a:schemeClr val="tx1"/>
                </a:solidFill>
              </a:rPr>
              <a:t>valorizzazione beni culturali</a:t>
            </a:r>
          </a:p>
          <a:p>
            <a:pPr algn="l">
              <a:buFont typeface="Arial" pitchFamily="34" charset="0"/>
              <a:buChar char="•"/>
            </a:pPr>
            <a:r>
              <a:rPr lang="it-IT" sz="2800" b="1" dirty="0">
                <a:solidFill>
                  <a:schemeClr val="tx1"/>
                </a:solidFill>
              </a:rPr>
              <a:t> </a:t>
            </a:r>
            <a:r>
              <a:rPr lang="it-IT" sz="2800" b="1" dirty="0" smtClean="0">
                <a:solidFill>
                  <a:schemeClr val="tx1"/>
                </a:solidFill>
              </a:rPr>
              <a:t>comunità planetaria </a:t>
            </a:r>
          </a:p>
          <a:p>
            <a:pPr algn="l"/>
            <a:r>
              <a:rPr lang="it-IT" sz="2800" b="1" dirty="0">
                <a:solidFill>
                  <a:schemeClr val="tx1"/>
                </a:solidFill>
              </a:rPr>
              <a:t> </a:t>
            </a:r>
            <a:r>
              <a:rPr lang="it-IT" sz="2800" b="1" dirty="0" smtClean="0">
                <a:solidFill>
                  <a:schemeClr val="tx1"/>
                </a:solidFill>
              </a:rPr>
              <a:t>                               </a:t>
            </a:r>
            <a:endParaRPr lang="it-IT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/>
              <a:t>Indicazioni Nazionali e Nuovi Scenari 2018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2800" dirty="0" smtClean="0"/>
          </a:p>
          <a:p>
            <a:pPr algn="just">
              <a:buNone/>
            </a:pPr>
            <a:r>
              <a:rPr lang="it-IT" sz="2400" b="1" dirty="0" smtClean="0"/>
              <a:t>Cambiamenti</a:t>
            </a:r>
            <a:r>
              <a:rPr lang="it-IT" sz="2400" dirty="0" smtClean="0"/>
              <a:t>  </a:t>
            </a:r>
            <a:r>
              <a:rPr lang="it-IT" sz="2400" b="1" dirty="0" smtClean="0"/>
              <a:t>del contesto culturale</a:t>
            </a:r>
            <a:endParaRPr lang="it-IT" sz="2400" b="1" i="1" dirty="0" smtClean="0"/>
          </a:p>
          <a:p>
            <a:pPr algn="r">
              <a:buNone/>
            </a:pPr>
            <a:endParaRPr lang="it-IT" sz="1400" b="1" dirty="0"/>
          </a:p>
        </p:txBody>
      </p:sp>
      <p:sp>
        <p:nvSpPr>
          <p:cNvPr id="4" name="Parentesi graffa aperta 3"/>
          <p:cNvSpPr/>
          <p:nvPr/>
        </p:nvSpPr>
        <p:spPr>
          <a:xfrm>
            <a:off x="5364088" y="1124744"/>
            <a:ext cx="360040" cy="136815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5619289" y="1196752"/>
            <a:ext cx="2139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b="1" dirty="0" smtClean="0"/>
              <a:t>sviluppo tecnologico</a:t>
            </a:r>
            <a:endParaRPr lang="it-IT" b="1" dirty="0"/>
          </a:p>
        </p:txBody>
      </p:sp>
      <p:sp>
        <p:nvSpPr>
          <p:cNvPr id="9" name="Rettangolo 8"/>
          <p:cNvSpPr/>
          <p:nvPr/>
        </p:nvSpPr>
        <p:spPr>
          <a:xfrm>
            <a:off x="5631537" y="1628800"/>
            <a:ext cx="1652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b="1" dirty="0" smtClean="0"/>
              <a:t>crisi economica</a:t>
            </a:r>
            <a:endParaRPr lang="it-IT" b="1" dirty="0"/>
          </a:p>
        </p:txBody>
      </p:sp>
      <p:sp>
        <p:nvSpPr>
          <p:cNvPr id="10" name="Rettangolo 9"/>
          <p:cNvSpPr/>
          <p:nvPr/>
        </p:nvSpPr>
        <p:spPr>
          <a:xfrm>
            <a:off x="5674306" y="2060848"/>
            <a:ext cx="1885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b="1" dirty="0" smtClean="0"/>
              <a:t>instabilità politica</a:t>
            </a:r>
            <a:endParaRPr lang="it-IT" b="1" dirty="0"/>
          </a:p>
        </p:txBody>
      </p:sp>
      <p:sp>
        <p:nvSpPr>
          <p:cNvPr id="11" name="Rettangolo 10"/>
          <p:cNvSpPr/>
          <p:nvPr/>
        </p:nvSpPr>
        <p:spPr>
          <a:xfrm>
            <a:off x="251520" y="2708920"/>
            <a:ext cx="640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 </a:t>
            </a:r>
            <a:r>
              <a:rPr lang="it-IT" sz="2400" b="1" dirty="0" smtClean="0"/>
              <a:t>Educazione alla cittadinanza e sostenibilità</a:t>
            </a:r>
            <a:endParaRPr lang="it-IT" sz="2400" b="1" dirty="0"/>
          </a:p>
        </p:txBody>
      </p:sp>
      <p:cxnSp>
        <p:nvCxnSpPr>
          <p:cNvPr id="13" name="Connettore 2 12"/>
          <p:cNvCxnSpPr/>
          <p:nvPr/>
        </p:nvCxnSpPr>
        <p:spPr>
          <a:xfrm flipH="1">
            <a:off x="2195736" y="3284984"/>
            <a:ext cx="57606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1259632" y="4077072"/>
            <a:ext cx="23042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Raccomandazioni</a:t>
            </a:r>
          </a:p>
          <a:p>
            <a:r>
              <a:rPr lang="it-IT" sz="1600" b="1" dirty="0" smtClean="0"/>
              <a:t>del Consiglio  dell’U.E.</a:t>
            </a:r>
          </a:p>
          <a:p>
            <a:r>
              <a:rPr lang="it-IT" sz="1600" b="1" dirty="0" smtClean="0"/>
              <a:t>18.12.2006</a:t>
            </a:r>
          </a:p>
          <a:p>
            <a:r>
              <a:rPr lang="it-IT" sz="1600" b="1" dirty="0" smtClean="0"/>
              <a:t>22.05.2018</a:t>
            </a:r>
            <a:endParaRPr lang="it-IT" sz="1600" b="1" dirty="0"/>
          </a:p>
        </p:txBody>
      </p:sp>
      <p:cxnSp>
        <p:nvCxnSpPr>
          <p:cNvPr id="16" name="Connettore 2 15"/>
          <p:cNvCxnSpPr/>
          <p:nvPr/>
        </p:nvCxnSpPr>
        <p:spPr>
          <a:xfrm>
            <a:off x="4067944" y="3284984"/>
            <a:ext cx="624662" cy="578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tangolo 22"/>
          <p:cNvSpPr/>
          <p:nvPr/>
        </p:nvSpPr>
        <p:spPr>
          <a:xfrm>
            <a:off x="3995936" y="4149080"/>
            <a:ext cx="2160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 smtClean="0"/>
              <a:t>ONU: Agenda 2030</a:t>
            </a:r>
          </a:p>
          <a:p>
            <a:r>
              <a:rPr lang="it-IT" sz="1600" b="1" dirty="0" smtClean="0"/>
              <a:t>17 obiettivi</a:t>
            </a:r>
          </a:p>
          <a:p>
            <a:r>
              <a:rPr lang="it-IT" sz="1600" b="1" dirty="0" smtClean="0"/>
              <a:t>(n. 4 X la scuola)</a:t>
            </a:r>
            <a:endParaRPr lang="it-IT" sz="1600" b="1" dirty="0"/>
          </a:p>
        </p:txBody>
      </p:sp>
      <p:sp>
        <p:nvSpPr>
          <p:cNvPr id="17" name="Rettangolo 16"/>
          <p:cNvSpPr/>
          <p:nvPr/>
        </p:nvSpPr>
        <p:spPr>
          <a:xfrm>
            <a:off x="1331640" y="5661248"/>
            <a:ext cx="4392488" cy="9144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smtClean="0"/>
              <a:t>ORIZZONTI </a:t>
            </a:r>
            <a:r>
              <a:rPr lang="it-IT" sz="2800" dirty="0" err="1" smtClean="0"/>
              <a:t>DI</a:t>
            </a:r>
            <a:r>
              <a:rPr lang="it-IT" sz="2800" dirty="0" smtClean="0"/>
              <a:t> RIFERIMENTO</a:t>
            </a:r>
            <a:endParaRPr lang="it-IT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it-IT" sz="4000" b="1" dirty="0" smtClean="0"/>
              <a:t>Le Raccomandazioni del Consiglio dell’U.E.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83264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buNone/>
            </a:pPr>
            <a:endParaRPr lang="it-IT" dirty="0" smtClean="0"/>
          </a:p>
        </p:txBody>
      </p:sp>
      <p:sp>
        <p:nvSpPr>
          <p:cNvPr id="4" name="Rettangolo 3"/>
          <p:cNvSpPr/>
          <p:nvPr/>
        </p:nvSpPr>
        <p:spPr>
          <a:xfrm>
            <a:off x="1763688" y="980728"/>
            <a:ext cx="1584176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Consiglio U.E.</a:t>
            </a:r>
          </a:p>
          <a:p>
            <a:pPr algn="ctr"/>
            <a:r>
              <a:rPr lang="it-IT" sz="2000" b="1" dirty="0" smtClean="0"/>
              <a:t>18.12.2006</a:t>
            </a:r>
            <a:endParaRPr lang="it-IT" sz="2000" b="1" dirty="0"/>
          </a:p>
        </p:txBody>
      </p:sp>
      <p:sp>
        <p:nvSpPr>
          <p:cNvPr id="5" name="Rettangolo arrotondato 4"/>
          <p:cNvSpPr/>
          <p:nvPr/>
        </p:nvSpPr>
        <p:spPr>
          <a:xfrm>
            <a:off x="323528" y="1916832"/>
            <a:ext cx="4248472" cy="460851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arenR"/>
            </a:pPr>
            <a:r>
              <a:rPr lang="it-IT" sz="2000" b="1" dirty="0" smtClean="0"/>
              <a:t>Comunicazione nella madrelingua</a:t>
            </a:r>
          </a:p>
          <a:p>
            <a:pPr marL="457200" indent="-457200">
              <a:buAutoNum type="arabicParenR"/>
            </a:pPr>
            <a:r>
              <a:rPr lang="it-IT" sz="2000" b="1" dirty="0" smtClean="0"/>
              <a:t>Comunicazione nelle lingue straniere </a:t>
            </a:r>
          </a:p>
          <a:p>
            <a:pPr marL="457200" indent="-457200">
              <a:buAutoNum type="arabicParenR"/>
            </a:pPr>
            <a:r>
              <a:rPr lang="it-IT" sz="2000" b="1" dirty="0" smtClean="0"/>
              <a:t>Competenza matematica e  competenze di base in scienza e tecnologia</a:t>
            </a:r>
          </a:p>
          <a:p>
            <a:pPr marL="457200" indent="-457200">
              <a:buAutoNum type="arabicParenR"/>
            </a:pPr>
            <a:r>
              <a:rPr lang="it-IT" sz="2000" b="1" dirty="0" smtClean="0"/>
              <a:t>Competenza digitale</a:t>
            </a:r>
          </a:p>
          <a:p>
            <a:pPr marL="457200" indent="-457200">
              <a:buAutoNum type="arabicParenR"/>
            </a:pPr>
            <a:r>
              <a:rPr lang="it-IT" sz="2000" b="1" dirty="0" smtClean="0"/>
              <a:t>Imparare a  imparare</a:t>
            </a:r>
          </a:p>
          <a:p>
            <a:pPr marL="457200" indent="-457200">
              <a:buAutoNum type="arabicParenR"/>
            </a:pPr>
            <a:r>
              <a:rPr lang="it-IT" sz="2000" b="1" dirty="0" smtClean="0"/>
              <a:t>Competenze sociali e civiche</a:t>
            </a:r>
          </a:p>
          <a:p>
            <a:pPr marL="457200" indent="-457200">
              <a:buAutoNum type="arabicParenR"/>
            </a:pPr>
            <a:r>
              <a:rPr lang="it-IT" sz="2000" b="1" dirty="0" smtClean="0"/>
              <a:t>Spirito di iniziativa e imprenditorialità</a:t>
            </a:r>
          </a:p>
          <a:p>
            <a:pPr marL="457200" indent="-457200">
              <a:buAutoNum type="arabicParenR"/>
            </a:pPr>
            <a:r>
              <a:rPr lang="it-IT" sz="2000" b="1" dirty="0" smtClean="0"/>
              <a:t>Consapevolezza ed espressione culturale</a:t>
            </a:r>
            <a:endParaRPr lang="it-IT" sz="2000" b="1" dirty="0"/>
          </a:p>
        </p:txBody>
      </p:sp>
      <p:sp>
        <p:nvSpPr>
          <p:cNvPr id="7" name="Rettangolo 6"/>
          <p:cNvSpPr/>
          <p:nvPr/>
        </p:nvSpPr>
        <p:spPr>
          <a:xfrm>
            <a:off x="6156176" y="980728"/>
            <a:ext cx="1584176" cy="86409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Consiglio U.E.</a:t>
            </a:r>
          </a:p>
          <a:p>
            <a:pPr algn="ctr"/>
            <a:r>
              <a:rPr lang="it-IT" sz="2000" b="1" dirty="0" smtClean="0"/>
              <a:t>22.05.2018</a:t>
            </a:r>
            <a:endParaRPr lang="it-IT" sz="2000" b="1" dirty="0"/>
          </a:p>
        </p:txBody>
      </p:sp>
      <p:sp>
        <p:nvSpPr>
          <p:cNvPr id="10" name="Rettangolo arrotondato 9"/>
          <p:cNvSpPr/>
          <p:nvPr/>
        </p:nvSpPr>
        <p:spPr>
          <a:xfrm>
            <a:off x="4716016" y="1916832"/>
            <a:ext cx="4248472" cy="460851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arenR"/>
            </a:pPr>
            <a:r>
              <a:rPr lang="it-IT" sz="2000" b="1" dirty="0" smtClean="0"/>
              <a:t>Competenza alfabetica funzionale</a:t>
            </a:r>
          </a:p>
          <a:p>
            <a:pPr marL="457200" indent="-457200">
              <a:buAutoNum type="arabicParenR"/>
            </a:pPr>
            <a:r>
              <a:rPr lang="it-IT" sz="2000" b="1" dirty="0" smtClean="0"/>
              <a:t>Competenza </a:t>
            </a:r>
            <a:r>
              <a:rPr lang="it-IT" sz="2000" b="1" dirty="0" err="1" smtClean="0"/>
              <a:t>multilinguistica</a:t>
            </a:r>
            <a:endParaRPr lang="it-IT" sz="2000" b="1" dirty="0" smtClean="0"/>
          </a:p>
          <a:p>
            <a:pPr marL="457200" indent="-457200">
              <a:buAutoNum type="arabicParenR"/>
            </a:pPr>
            <a:r>
              <a:rPr lang="it-IT" sz="2000" b="1" dirty="0" smtClean="0"/>
              <a:t>Competenza  matematica e competenza in scienze</a:t>
            </a:r>
          </a:p>
          <a:p>
            <a:pPr marL="457200" indent="-457200">
              <a:buAutoNum type="arabicParenR"/>
            </a:pPr>
            <a:r>
              <a:rPr lang="it-IT" sz="2000" b="1" dirty="0" smtClean="0"/>
              <a:t>Competenza digitale</a:t>
            </a:r>
          </a:p>
          <a:p>
            <a:pPr marL="457200" indent="-457200">
              <a:buAutoNum type="arabicParenR"/>
            </a:pPr>
            <a:r>
              <a:rPr lang="it-IT" sz="2000" b="1" dirty="0" smtClean="0"/>
              <a:t>Competenza personale, sociale e  capacità di imparare a imparare</a:t>
            </a:r>
          </a:p>
          <a:p>
            <a:pPr marL="457200" indent="-457200">
              <a:buAutoNum type="arabicParenR"/>
            </a:pPr>
            <a:r>
              <a:rPr lang="it-IT" sz="2000" b="1" dirty="0" smtClean="0"/>
              <a:t>Competenza in materia di cittadinanza  </a:t>
            </a:r>
          </a:p>
          <a:p>
            <a:pPr marL="457200" indent="-457200">
              <a:buAutoNum type="arabicParenR"/>
            </a:pPr>
            <a:r>
              <a:rPr lang="it-IT" sz="2000" b="1" dirty="0" smtClean="0"/>
              <a:t>Competenza imprenditoriale </a:t>
            </a:r>
          </a:p>
          <a:p>
            <a:pPr marL="457200" indent="-457200">
              <a:buAutoNum type="arabicParenR"/>
            </a:pPr>
            <a:r>
              <a:rPr lang="it-IT" sz="2000" b="1" dirty="0" smtClean="0"/>
              <a:t>Competenza in materia di consapevolezza ed espressione culturale</a:t>
            </a:r>
            <a:endParaRPr lang="it-IT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Obiettivo dell’Agenda ONU 2030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it-IT" b="1" dirty="0" smtClean="0"/>
              <a:t> - Obiettivo  4: Fornire un’educazione di qualità,</a:t>
            </a:r>
          </a:p>
          <a:p>
            <a:pPr>
              <a:buNone/>
            </a:pPr>
            <a:r>
              <a:rPr lang="it-IT" b="1" dirty="0" smtClean="0"/>
              <a:t>                           equa ed inclusiva, e opportunità</a:t>
            </a:r>
          </a:p>
          <a:p>
            <a:pPr>
              <a:buNone/>
            </a:pPr>
            <a:r>
              <a:rPr lang="it-IT" b="1" dirty="0" smtClean="0"/>
              <a:t>                           di apprendimento per tutti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 -  Nessuno ne è escluso, né deve essere lasciato indietro lungo il cammino necessario per portare il mondo sulla strada della sostenibilità -</a:t>
            </a:r>
            <a:endParaRPr lang="it-IT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it-IT" sz="4000" b="1" dirty="0" smtClean="0"/>
              <a:t>Concetto di Sviluppo sostenibile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/>
          </a:bodyPr>
          <a:lstStyle/>
          <a:p>
            <a:r>
              <a:rPr lang="it-IT" b="1" dirty="0" smtClean="0"/>
              <a:t>Programma d’azione per le persone, il pianeta e la prosperità, sottoscritto nel settembre 2015 dai Governi dei 193 Paesi membri dell’ONU-</a:t>
            </a:r>
          </a:p>
          <a:p>
            <a:r>
              <a:rPr lang="it-IT" b="1" dirty="0" smtClean="0"/>
              <a:t>17 Obiettivi da raggiungere entro il 2030</a:t>
            </a:r>
            <a:endParaRPr lang="it-IT" b="1" dirty="0"/>
          </a:p>
        </p:txBody>
      </p:sp>
      <p:sp>
        <p:nvSpPr>
          <p:cNvPr id="4" name="Freccia in giù 3"/>
          <p:cNvSpPr/>
          <p:nvPr/>
        </p:nvSpPr>
        <p:spPr>
          <a:xfrm>
            <a:off x="4499992" y="3573016"/>
            <a:ext cx="144016" cy="69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467544" y="4365104"/>
            <a:ext cx="8496944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3200" b="1" dirty="0" smtClean="0"/>
              <a:t> Organizzare il curricolo e le proposte didattiche in modo da inquadrarle nella cornice di senso e significato </a:t>
            </a:r>
            <a:endParaRPr lang="it-IT" sz="3200" b="1" dirty="0"/>
          </a:p>
        </p:txBody>
      </p:sp>
      <p:sp>
        <p:nvSpPr>
          <p:cNvPr id="6" name="Rettangolo 5"/>
          <p:cNvSpPr/>
          <p:nvPr/>
        </p:nvSpPr>
        <p:spPr>
          <a:xfrm>
            <a:off x="467544" y="6093296"/>
            <a:ext cx="8496944" cy="584775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it-IT" sz="3200" b="1" dirty="0" smtClean="0"/>
              <a:t>CITTADINANZA</a:t>
            </a:r>
            <a:endParaRPr lang="it-IT" sz="3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Finalità Scuola dell’infanzia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it-IT" dirty="0" smtClean="0"/>
              <a:t> </a:t>
            </a:r>
            <a:r>
              <a:rPr lang="it-IT" b="1" dirty="0" smtClean="0"/>
              <a:t>Identità</a:t>
            </a:r>
          </a:p>
          <a:p>
            <a:pPr>
              <a:buFont typeface="Wingdings" pitchFamily="2" charset="2"/>
              <a:buChar char="Ø"/>
            </a:pPr>
            <a:r>
              <a:rPr lang="it-IT" b="1" dirty="0" smtClean="0"/>
              <a:t> Autonomia</a:t>
            </a:r>
          </a:p>
          <a:p>
            <a:pPr>
              <a:buFont typeface="Wingdings" pitchFamily="2" charset="2"/>
              <a:buChar char="Ø"/>
            </a:pPr>
            <a:r>
              <a:rPr lang="it-IT" b="1" dirty="0" smtClean="0"/>
              <a:t> Competenze</a:t>
            </a:r>
          </a:p>
          <a:p>
            <a:pPr>
              <a:buFont typeface="Wingdings" pitchFamily="2" charset="2"/>
              <a:buChar char="Ø"/>
            </a:pPr>
            <a:r>
              <a:rPr lang="it-IT" b="1" dirty="0" smtClean="0"/>
              <a:t> Cittadinanza</a:t>
            </a:r>
            <a:endParaRPr lang="it-IT" dirty="0"/>
          </a:p>
        </p:txBody>
      </p:sp>
      <p:sp>
        <p:nvSpPr>
          <p:cNvPr id="18" name="Freccia in giù 17"/>
          <p:cNvSpPr/>
          <p:nvPr/>
        </p:nvSpPr>
        <p:spPr>
          <a:xfrm>
            <a:off x="2987824" y="3717032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179512" y="4293096"/>
            <a:ext cx="8712968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it-IT" sz="3200" b="1" dirty="0" smtClean="0"/>
              <a:t>Primo esercizio del dialogo e primo riconoscimento di diritti e doveri uguali per tutti</a:t>
            </a:r>
            <a:endParaRPr lang="it-IT" sz="3200" b="1" dirty="0"/>
          </a:p>
        </p:txBody>
      </p:sp>
      <p:sp>
        <p:nvSpPr>
          <p:cNvPr id="20" name="Rettangolo 19"/>
          <p:cNvSpPr/>
          <p:nvPr/>
        </p:nvSpPr>
        <p:spPr>
          <a:xfrm>
            <a:off x="2123728" y="5805264"/>
            <a:ext cx="49685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/>
              <a:t>PROSPETTIVA   0/6</a:t>
            </a:r>
            <a:endParaRPr lang="it-IT" sz="3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Legge 20 agosto 2019, n. 92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32859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it-IT" sz="3300" b="1" dirty="0" smtClean="0"/>
              <a:t>Introduzione dell’insegnamento scolastico </a:t>
            </a:r>
          </a:p>
          <a:p>
            <a:pPr marL="514350" indent="-514350">
              <a:buNone/>
            </a:pPr>
            <a:r>
              <a:rPr lang="it-IT" sz="3300" b="1" dirty="0" smtClean="0"/>
              <a:t>dell’educazione civica – (n. 13 artt.)</a:t>
            </a:r>
          </a:p>
          <a:p>
            <a:pPr marL="514350" indent="-514350">
              <a:buNone/>
            </a:pPr>
            <a:endParaRPr lang="it-IT" sz="2800" b="1" dirty="0" smtClean="0"/>
          </a:p>
          <a:p>
            <a:pPr marL="514350" indent="-514350">
              <a:buNone/>
            </a:pPr>
            <a:r>
              <a:rPr lang="it-IT" sz="2800" b="1" dirty="0" smtClean="0"/>
              <a:t>art. 1.  	            (Principi)</a:t>
            </a:r>
          </a:p>
          <a:p>
            <a:pPr marL="514350" indent="-514350">
              <a:buNone/>
            </a:pPr>
            <a:r>
              <a:rPr lang="it-IT" sz="2800" b="1" dirty="0" smtClean="0"/>
              <a:t>art. 2.	            (Istituzione insegnamento ed. civica)</a:t>
            </a:r>
          </a:p>
          <a:p>
            <a:pPr marL="514350" indent="-514350">
              <a:buNone/>
            </a:pPr>
            <a:r>
              <a:rPr lang="it-IT" sz="2800" b="1" dirty="0" smtClean="0"/>
              <a:t>art. 3.	            (Sviluppo competenze e obiettivi di apprendimento)</a:t>
            </a:r>
          </a:p>
          <a:p>
            <a:pPr marL="514350" indent="-514350">
              <a:buNone/>
            </a:pPr>
            <a:r>
              <a:rPr lang="it-IT" sz="2800" b="1" dirty="0" smtClean="0"/>
              <a:t>art. 4.	            (Costituzione e cittadinanza)</a:t>
            </a:r>
          </a:p>
          <a:p>
            <a:pPr marL="514350" indent="-514350">
              <a:buNone/>
            </a:pPr>
            <a:r>
              <a:rPr lang="it-IT" sz="2800" b="1" dirty="0" smtClean="0"/>
              <a:t>art. 5.	            (Educazione alla cittadinanza digitale)</a:t>
            </a:r>
          </a:p>
          <a:p>
            <a:pPr marL="514350" indent="-514350">
              <a:buNone/>
            </a:pPr>
            <a:r>
              <a:rPr lang="it-IT" sz="2800" b="1" dirty="0" smtClean="0"/>
              <a:t>art. 6.	            (Formazione)</a:t>
            </a:r>
          </a:p>
          <a:p>
            <a:pPr marL="514350" indent="-514350">
              <a:buNone/>
            </a:pPr>
            <a:r>
              <a:rPr lang="it-IT" sz="2800" b="1" dirty="0" smtClean="0"/>
              <a:t>art. 7.	            (Scuola e famiglia)</a:t>
            </a:r>
          </a:p>
          <a:p>
            <a:pPr marL="514350" indent="-514350">
              <a:buNone/>
            </a:pPr>
            <a:r>
              <a:rPr lang="it-IT" sz="2800" b="1" dirty="0" smtClean="0"/>
              <a:t>art. 8.	            (Scuola e territorio)</a:t>
            </a:r>
          </a:p>
          <a:p>
            <a:pPr marL="514350" indent="-514350">
              <a:buNone/>
            </a:pPr>
            <a:r>
              <a:rPr lang="it-IT" sz="2800" b="1" dirty="0" smtClean="0"/>
              <a:t>art. 9.	            (Albo buone pratiche)</a:t>
            </a:r>
          </a:p>
          <a:p>
            <a:pPr marL="514350" indent="-514350">
              <a:buNone/>
            </a:pPr>
            <a:r>
              <a:rPr lang="it-IT" sz="2800" b="1" dirty="0" smtClean="0"/>
              <a:t> </a:t>
            </a:r>
            <a:endParaRPr lang="it-IT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Domande di senso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8326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it-IT" sz="2800" b="1" dirty="0" smtClean="0"/>
              <a:t>Come si costruisce la cittadinanza attiva fin dalla primissima infanzia?</a:t>
            </a:r>
          </a:p>
          <a:p>
            <a:pPr>
              <a:buFont typeface="Wingdings" pitchFamily="2" charset="2"/>
              <a:buChar char="§"/>
            </a:pPr>
            <a:r>
              <a:rPr lang="it-IT" sz="2800" b="1" dirty="0" smtClean="0"/>
              <a:t>Che ruolo hanno gli adulti ed i servizi?</a:t>
            </a:r>
          </a:p>
          <a:p>
            <a:pPr>
              <a:buFont typeface="Wingdings" pitchFamily="2" charset="2"/>
              <a:buChar char="§"/>
            </a:pPr>
            <a:r>
              <a:rPr lang="it-IT" sz="2800" b="1" dirty="0" smtClean="0"/>
              <a:t>Quale idea di bambino abbiamo?</a:t>
            </a:r>
          </a:p>
          <a:p>
            <a:pPr>
              <a:buFont typeface="Wingdings" pitchFamily="2" charset="2"/>
              <a:buChar char="§"/>
            </a:pPr>
            <a:r>
              <a:rPr lang="it-IT" sz="2800" b="1" dirty="0" smtClean="0"/>
              <a:t>Cosa si intende per partecipazione consapevole?</a:t>
            </a:r>
          </a:p>
          <a:p>
            <a:pPr>
              <a:buFont typeface="Wingdings" pitchFamily="2" charset="2"/>
              <a:buChar char="§"/>
            </a:pPr>
            <a:r>
              <a:rPr lang="it-IT" sz="2800" b="1" dirty="0" smtClean="0"/>
              <a:t>Come si può incidere nella vita quotidiana della democrazia per affrontare problemi di interesse pubblico?</a:t>
            </a:r>
            <a:endParaRPr lang="it-IT" sz="2800" b="1" dirty="0"/>
          </a:p>
        </p:txBody>
      </p:sp>
      <p:sp>
        <p:nvSpPr>
          <p:cNvPr id="4" name="Freccia circolare a destra 3"/>
          <p:cNvSpPr/>
          <p:nvPr/>
        </p:nvSpPr>
        <p:spPr>
          <a:xfrm>
            <a:off x="1115616" y="4509120"/>
            <a:ext cx="2160240" cy="1368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" name="Freccia circolare a sinistra 4"/>
          <p:cNvSpPr/>
          <p:nvPr/>
        </p:nvSpPr>
        <p:spPr>
          <a:xfrm>
            <a:off x="4788024" y="4437112"/>
            <a:ext cx="2459712" cy="158417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39552" y="6165304"/>
            <a:ext cx="29960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GIUSTIZIA SOCIALE</a:t>
            </a: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148064" y="6165304"/>
            <a:ext cx="16561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LEGALITA’</a:t>
            </a: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218</TotalTime>
  <Words>442</Words>
  <Application>Microsoft Office PowerPoint</Application>
  <PresentationFormat>Presentazione su schermo (4:3)</PresentationFormat>
  <Paragraphs>106</Paragraphs>
  <Slides>9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F.I.S.M. Federazione Italiana Scuole Materne SIRACUSA</vt:lpstr>
      <vt:lpstr>Indicazioni Nazionali 2012</vt:lpstr>
      <vt:lpstr>Indicazioni Nazionali e Nuovi Scenari 2018</vt:lpstr>
      <vt:lpstr>Le Raccomandazioni del Consiglio dell’U.E.</vt:lpstr>
      <vt:lpstr>Obiettivo dell’Agenda ONU 2030 </vt:lpstr>
      <vt:lpstr>Concetto di Sviluppo sostenibile</vt:lpstr>
      <vt:lpstr>Finalità Scuola dell’infanzia</vt:lpstr>
      <vt:lpstr>Legge 20 agosto 2019, n. 92</vt:lpstr>
      <vt:lpstr>Domande di senso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Indicazioni Nazionali 2012</dc:title>
  <dc:creator>Marben</dc:creator>
  <cp:lastModifiedBy>Utente Windows</cp:lastModifiedBy>
  <cp:revision>37</cp:revision>
  <dcterms:created xsi:type="dcterms:W3CDTF">2019-10-31T19:04:12Z</dcterms:created>
  <dcterms:modified xsi:type="dcterms:W3CDTF">2019-11-04T09:39:11Z</dcterms:modified>
</cp:coreProperties>
</file>