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06" r:id="rId3"/>
    <p:sldId id="319" r:id="rId4"/>
    <p:sldId id="320" r:id="rId5"/>
    <p:sldId id="321" r:id="rId6"/>
    <p:sldId id="322" r:id="rId7"/>
    <p:sldId id="283" r:id="rId8"/>
    <p:sldId id="318" r:id="rId9"/>
    <p:sldId id="296" r:id="rId10"/>
    <p:sldId id="323" r:id="rId11"/>
    <p:sldId id="329" r:id="rId12"/>
    <p:sldId id="325" r:id="rId13"/>
    <p:sldId id="324" r:id="rId14"/>
    <p:sldId id="326" r:id="rId15"/>
    <p:sldId id="327" r:id="rId16"/>
    <p:sldId id="28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" initials="k" lastIdx="1" clrIdx="0">
    <p:extLst>
      <p:ext uri="{19B8F6BF-5375-455C-9EA6-DF929625EA0E}">
        <p15:presenceInfo xmlns:p15="http://schemas.microsoft.com/office/powerpoint/2012/main" xmlns="" userId="k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B92D14"/>
    <a:srgbClr val="FFFF00"/>
    <a:srgbClr val="040E08"/>
    <a:srgbClr val="35759D"/>
    <a:srgbClr val="35B19D"/>
    <a:srgbClr val="000000"/>
    <a:srgbClr val="491403"/>
    <a:srgbClr val="3A10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5" autoAdjust="0"/>
    <p:restoredTop sz="95596" autoAdjust="0"/>
  </p:normalViewPr>
  <p:slideViewPr>
    <p:cSldViewPr>
      <p:cViewPr varScale="1">
        <p:scale>
          <a:sx n="70" d="100"/>
          <a:sy n="70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8E4AE-03BA-4BD8-9F7E-977123210115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dr.ssa Katia Blasi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007AB-2F8F-4258-9CD4-A52E272A45D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9405989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it-IT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it-IT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altLang="it-IT" smtClean="0"/>
              <a:t>dr.ssa Katia Blasi</a:t>
            </a:r>
            <a:endParaRPr lang="en-US" altLang="it-IT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FA2A10-30CE-421F-BAE0-219B663D42E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smtClean="0"/>
              <a:t>dr.ssa Katia Blasi</a:t>
            </a: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FA2A10-30CE-421F-BAE0-219B663D42E2}" type="slidenum">
              <a:rPr lang="en-US" altLang="it-IT" smtClean="0"/>
              <a:pPr/>
              <a:t>1</a:t>
            </a:fld>
            <a:endParaRPr lang="en-US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smtClean="0"/>
              <a:t>dr.ssa Katia Blasi</a:t>
            </a: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FA2A10-30CE-421F-BAE0-219B663D42E2}" type="slidenum">
              <a:rPr lang="en-US" altLang="it-IT" smtClean="0"/>
              <a:pPr/>
              <a:t>2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xmlns="" val="426840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smtClean="0"/>
              <a:t>dr.ssa Katia Blasi</a:t>
            </a: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FA2A10-30CE-421F-BAE0-219B663D42E2}" type="slidenum">
              <a:rPr lang="en-US" altLang="it-IT" smtClean="0"/>
              <a:pPr/>
              <a:t>7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xmlns="" val="107352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smtClean="0"/>
              <a:t>dr.ssa Katia Blasi</a:t>
            </a: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FA2A10-30CE-421F-BAE0-219B663D42E2}" type="slidenum">
              <a:rPr lang="en-US" altLang="it-IT" smtClean="0"/>
              <a:pPr/>
              <a:t>8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xmlns="" val="3761707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smtClean="0"/>
              <a:t>dr.ssa Katia Blasi</a:t>
            </a: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FA2A10-30CE-421F-BAE0-219B663D42E2}" type="slidenum">
              <a:rPr lang="en-US" altLang="it-IT" smtClean="0"/>
              <a:pPr/>
              <a:t>9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xmlns="" val="364845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782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it-IT" smtClean="0"/>
              <a:t>dr.ssa Katia Blasi</a:t>
            </a: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FA2A10-30CE-421F-BAE0-219B663D42E2}" type="slidenum">
              <a:rPr lang="en-US" altLang="it-IT" smtClean="0"/>
              <a:pPr/>
              <a:t>16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xmlns="" val="167167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181600"/>
            <a:ext cx="75438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  <a:endParaRPr lang="en-US" altLang="it-IT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7543800" cy="685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  <a:endParaRPr lang="en-US" altLang="it-IT" noProof="0" smtClean="0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6456509"/>
      </p:ext>
    </p:extLst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43650" y="381000"/>
            <a:ext cx="1962150" cy="6019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734050" cy="601980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82123068"/>
      </p:ext>
    </p:extLst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5648967"/>
      </p:ext>
    </p:extLst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3194990040"/>
      </p:ext>
    </p:extLst>
  </p:cSld>
  <p:clrMapOvr>
    <a:masterClrMapping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581400" cy="4267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3581400" cy="4267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37353472"/>
      </p:ext>
    </p:extLst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5030584"/>
      </p:ext>
    </p:extLst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7182287"/>
      </p:ext>
    </p:extLst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0840840"/>
      </p:ext>
    </p:extLst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2301212009"/>
      </p:ext>
    </p:extLst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1429620133"/>
      </p:ext>
    </p:extLst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Modifica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1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4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9.gif"/><Relationship Id="rId9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08" y="205782"/>
            <a:ext cx="4197776" cy="1711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asellaDiTesto 3"/>
          <p:cNvSpPr txBox="1"/>
          <p:nvPr/>
        </p:nvSpPr>
        <p:spPr>
          <a:xfrm>
            <a:off x="827584" y="73522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00B0F0"/>
                </a:solidFill>
              </a:rPr>
              <a:t>Coordinatrice pedagogica </a:t>
            </a:r>
            <a:r>
              <a:rPr lang="it-IT" sz="1600" dirty="0" err="1" smtClean="0">
                <a:solidFill>
                  <a:srgbClr val="00B0F0"/>
                </a:solidFill>
              </a:rPr>
              <a:t>Fism</a:t>
            </a:r>
            <a:r>
              <a:rPr lang="it-IT" sz="1600" dirty="0" smtClean="0">
                <a:solidFill>
                  <a:srgbClr val="00B0F0"/>
                </a:solidFill>
              </a:rPr>
              <a:t> Puglia</a:t>
            </a:r>
            <a:endParaRPr lang="it-IT" sz="1600" dirty="0">
              <a:solidFill>
                <a:srgbClr val="00B0F0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35984" y="3251651"/>
            <a:ext cx="5702051" cy="1137984"/>
          </a:xfrm>
        </p:spPr>
        <p:txBody>
          <a:bodyPr/>
          <a:lstStyle/>
          <a:p>
            <a:pPr algn="ctr"/>
            <a:r>
              <a:rPr lang="it-IT" dirty="0"/>
              <a:t>Nuove tecnologie e senso di comunità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114" y="4713128"/>
            <a:ext cx="8834374" cy="202824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548" y="836712"/>
            <a:ext cx="4293096" cy="4293096"/>
          </a:xfrm>
          <a:prstGeom prst="rect">
            <a:avLst/>
          </a:prstGeom>
        </p:spPr>
      </p:pic>
      <p:sp>
        <p:nvSpPr>
          <p:cNvPr id="7" name="Nastro 2 6"/>
          <p:cNvSpPr/>
          <p:nvPr/>
        </p:nvSpPr>
        <p:spPr bwMode="auto">
          <a:xfrm>
            <a:off x="2528900" y="5589240"/>
            <a:ext cx="3528392" cy="1152128"/>
          </a:xfrm>
          <a:prstGeom prst="ribbon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25 Aprile</a:t>
            </a:r>
          </a:p>
        </p:txBody>
      </p:sp>
    </p:spTree>
    <p:extLst>
      <p:ext uri="{BB962C8B-B14F-4D97-AF65-F5344CB8AC3E}">
        <p14:creationId xmlns:p14="http://schemas.microsoft.com/office/powerpoint/2010/main" xmlns="" val="9194384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319" y="260648"/>
            <a:ext cx="7480883" cy="5333593"/>
          </a:xfrm>
          <a:prstGeom prst="rect">
            <a:avLst/>
          </a:prstGeom>
        </p:spPr>
      </p:pic>
      <p:sp>
        <p:nvSpPr>
          <p:cNvPr id="9" name="Nastro 2 8"/>
          <p:cNvSpPr/>
          <p:nvPr/>
        </p:nvSpPr>
        <p:spPr bwMode="auto">
          <a:xfrm>
            <a:off x="4427984" y="5371706"/>
            <a:ext cx="4364360" cy="1462310"/>
          </a:xfrm>
          <a:prstGeom prst="ribbon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Tombola 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caccia al tesoro</a:t>
            </a:r>
          </a:p>
        </p:txBody>
      </p:sp>
    </p:spTree>
    <p:extLst>
      <p:ext uri="{BB962C8B-B14F-4D97-AF65-F5344CB8AC3E}">
        <p14:creationId xmlns:p14="http://schemas.microsoft.com/office/powerpoint/2010/main" xmlns="" val="24554007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52891"/>
            <a:ext cx="4392488" cy="2816469"/>
          </a:xfrm>
          <a:prstGeom prst="rect">
            <a:avLst/>
          </a:prstGeom>
          <a:noFill/>
        </p:spPr>
      </p:pic>
      <p:pic>
        <p:nvPicPr>
          <p:cNvPr id="6" name="Immagine 5" descr="C:\Users\kat\AppData\Local\Temp\WhatsApp Image 2020-12-09 at 17.57.4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72059"/>
            <a:ext cx="4464496" cy="257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:\Users\kat\AppData\Local\Temp\WhatsApp Image 2020-12-09 at 17.57.42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57" y="864192"/>
            <a:ext cx="4011295" cy="30086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64344" y="148229"/>
            <a:ext cx="7315200" cy="715963"/>
          </a:xfrm>
        </p:spPr>
        <p:txBody>
          <a:bodyPr/>
          <a:lstStyle/>
          <a:p>
            <a:r>
              <a:rPr lang="it-IT" sz="2800" dirty="0" smtClean="0"/>
              <a:t>Letture con famiglie e bambini</a:t>
            </a:r>
            <a:endParaRPr lang="it-IT" sz="28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086" y="4149330"/>
            <a:ext cx="2145978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7539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7315200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b="1" dirty="0"/>
              <a:t> - Quali sono stati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>i PRO 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79512" y="1844824"/>
            <a:ext cx="89644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 smtClean="0"/>
              <a:t>semplificato </a:t>
            </a:r>
            <a:r>
              <a:rPr lang="it-IT" sz="2000" dirty="0"/>
              <a:t>il </a:t>
            </a:r>
            <a:r>
              <a:rPr lang="it-IT" sz="2000" dirty="0" smtClean="0"/>
              <a:t>coinvolgimento:</a:t>
            </a:r>
          </a:p>
          <a:p>
            <a:endParaRPr lang="it-IT" sz="20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/>
              <a:t> </a:t>
            </a:r>
            <a:r>
              <a:rPr lang="it-IT" sz="2000" dirty="0" smtClean="0"/>
              <a:t>di </a:t>
            </a:r>
            <a:r>
              <a:rPr lang="it-IT" sz="2000" b="1" dirty="0"/>
              <a:t>docenti</a:t>
            </a:r>
            <a:r>
              <a:rPr lang="it-IT" sz="2000" dirty="0"/>
              <a:t> in attività di formazione</a:t>
            </a:r>
            <a:r>
              <a:rPr lang="it-IT" sz="2000" dirty="0" smtClean="0"/>
              <a:t>,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 </a:t>
            </a:r>
            <a:r>
              <a:rPr lang="it-IT" sz="2000" dirty="0"/>
              <a:t>ha aumentato la condivisione di competenze tra docenti </a:t>
            </a:r>
            <a:endParaRPr lang="it-IT" sz="20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 </a:t>
            </a:r>
            <a:r>
              <a:rPr lang="it-IT" sz="2000" dirty="0"/>
              <a:t>il senso di </a:t>
            </a:r>
            <a:r>
              <a:rPr lang="it-IT" sz="2000" dirty="0" smtClean="0"/>
              <a:t>appartenenza</a:t>
            </a:r>
            <a:endParaRPr lang="it-IT" sz="2000" dirty="0"/>
          </a:p>
          <a:p>
            <a:pPr lvl="1"/>
            <a:endParaRPr lang="it-IT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 smtClean="0"/>
              <a:t> Per le </a:t>
            </a:r>
            <a:r>
              <a:rPr lang="it-IT" sz="2000" b="1" dirty="0"/>
              <a:t>famiglie</a:t>
            </a:r>
            <a:r>
              <a:rPr lang="it-IT" sz="2000" dirty="0"/>
              <a:t> </a:t>
            </a:r>
            <a:endParaRPr lang="it-IT" sz="20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 </a:t>
            </a:r>
            <a:r>
              <a:rPr lang="it-IT" sz="2000" dirty="0"/>
              <a:t>aumentata la comprensione di </a:t>
            </a:r>
            <a:r>
              <a:rPr lang="it-IT" sz="2000" dirty="0" smtClean="0"/>
              <a:t>metodologie </a:t>
            </a:r>
            <a:r>
              <a:rPr lang="it-IT" sz="2000" dirty="0"/>
              <a:t>e strategie </a:t>
            </a:r>
            <a:r>
              <a:rPr lang="it-IT" sz="2000" dirty="0" smtClean="0"/>
              <a:t>utilizzate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Capacità di stare nella relazione</a:t>
            </a:r>
          </a:p>
          <a:p>
            <a:endParaRPr lang="it-IT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000" dirty="0" smtClean="0"/>
              <a:t>Per i</a:t>
            </a:r>
            <a:r>
              <a:rPr lang="it-IT" sz="2000" b="1" dirty="0" smtClean="0"/>
              <a:t> bambini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non c’è stata interruzione del legame educativo,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hanno riscoperto lo spazio casa e la vicinanza genitoriale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0601" y="1844824"/>
            <a:ext cx="151529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74823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7315200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b="1" dirty="0"/>
              <a:t> - Quali sono stati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>i </a:t>
            </a:r>
            <a:r>
              <a:rPr lang="it-IT" b="1" dirty="0"/>
              <a:t>contro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11560" y="2780928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dirty="0" smtClean="0"/>
              <a:t>il </a:t>
            </a:r>
            <a:r>
              <a:rPr lang="it-IT" b="1" dirty="0"/>
              <a:t>duro lavoro </a:t>
            </a:r>
            <a:r>
              <a:rPr lang="it-IT" dirty="0"/>
              <a:t>per organizzare e imparare le varie applicazioni e </a:t>
            </a:r>
            <a:r>
              <a:rPr lang="it-IT" dirty="0" err="1"/>
              <a:t>App</a:t>
            </a:r>
            <a:r>
              <a:rPr lang="it-IT" dirty="0"/>
              <a:t> ma abbiamo fatto tutto con passione e amore per il nostro lavoro e per i nostri meravigliosi bambini</a:t>
            </a:r>
            <a:r>
              <a:rPr lang="it-IT" dirty="0" smtClean="0"/>
              <a:t>...</a:t>
            </a:r>
          </a:p>
          <a:p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dirty="0" smtClean="0"/>
              <a:t>La </a:t>
            </a:r>
            <a:r>
              <a:rPr lang="it-IT" b="1" dirty="0"/>
              <a:t>VICINANZA </a:t>
            </a:r>
            <a:r>
              <a:rPr lang="it-IT" dirty="0"/>
              <a:t>-  la didattica in presenza è altra </a:t>
            </a:r>
            <a:r>
              <a:rPr lang="it-IT" dirty="0" smtClean="0"/>
              <a:t>cosa, anche se con la didattica a distanza ha cercato di crearla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801722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</a:rPr>
              <a:t>Quali aspetti da rilanciare</a:t>
            </a:r>
            <a:r>
              <a:rPr lang="it-IT" sz="4000" b="1" dirty="0" smtClean="0">
                <a:solidFill>
                  <a:srgbClr val="FF0000"/>
                </a:solidFill>
              </a:rPr>
              <a:t>...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916832"/>
            <a:ext cx="7315200" cy="41044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 smtClean="0"/>
              <a:t>La possibilità di far interagire due diversi tipi di didattiche: in presenza e online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dirty="0"/>
              <a:t> </a:t>
            </a:r>
            <a:r>
              <a:rPr lang="it-IT" dirty="0" smtClean="0"/>
              <a:t>Per i docenti attraverso una </a:t>
            </a:r>
            <a:r>
              <a:rPr lang="it-IT" b="1" dirty="0"/>
              <a:t>formazione </a:t>
            </a:r>
            <a:r>
              <a:rPr lang="it-IT" b="1" dirty="0" err="1"/>
              <a:t>blended</a:t>
            </a:r>
            <a:r>
              <a:rPr lang="it-IT" b="1" dirty="0"/>
              <a:t> </a:t>
            </a:r>
            <a:endParaRPr lang="it-IT" b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it-IT" b="1" dirty="0" smtClean="0"/>
              <a:t>Per i bambini </a:t>
            </a:r>
            <a:r>
              <a:rPr lang="it-IT" dirty="0" smtClean="0"/>
              <a:t>la didattica digitale integrata sincrona, che in questo periodo, non privo di limitazioni si sta sperimentando.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8541914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Text Box 9"/>
          <p:cNvSpPr txBox="1">
            <a:spLocks noChangeArrowheads="1"/>
          </p:cNvSpPr>
          <p:nvPr/>
        </p:nvSpPr>
        <p:spPr bwMode="auto">
          <a:xfrm>
            <a:off x="7361238" y="5434013"/>
            <a:ext cx="1263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35" name="Text Box 10"/>
          <p:cNvSpPr txBox="1">
            <a:spLocks noChangeArrowheads="1"/>
          </p:cNvSpPr>
          <p:nvPr/>
        </p:nvSpPr>
        <p:spPr bwMode="auto">
          <a:xfrm>
            <a:off x="6191250" y="5486400"/>
            <a:ext cx="1828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7" name="Immagine 10" descr="rewri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29939">
            <a:off x="317500" y="1189148"/>
            <a:ext cx="3939962" cy="49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6805" name="Immagine 22" descr="gif-animate-telefono_7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5" y="5616575"/>
            <a:ext cx="2032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Immagine 24" descr="email0154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5165725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2" descr="grazie-immagine-animata-007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5610"/>
            <a:ext cx="41783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Immagine 28" descr="facebook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56113"/>
            <a:ext cx="6350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2" name="Picture 16" descr="http://r69.cooltext.com/rendered/cooltext32175583681355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844824"/>
            <a:ext cx="1786153" cy="44159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CasellaDiTesto 17"/>
          <p:cNvSpPr txBox="1"/>
          <p:nvPr/>
        </p:nvSpPr>
        <p:spPr>
          <a:xfrm>
            <a:off x="692150" y="5630863"/>
            <a:ext cx="1785938" cy="2778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3339453922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04850" y="5173663"/>
            <a:ext cx="2403475" cy="2778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blasirewrite@gmail.com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11200" y="4665663"/>
            <a:ext cx="1766888" cy="2778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Blasirewrite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11200" y="6237312"/>
            <a:ext cx="1820600" cy="31266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Sito internet</a:t>
            </a:r>
            <a:r>
              <a:rPr lang="it-IT" sz="1400" dirty="0" smtClean="0"/>
              <a:t>: </a:t>
            </a:r>
            <a:r>
              <a:rPr lang="it-IT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blasirewrite.it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11" y="6121475"/>
            <a:ext cx="535277" cy="5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178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34200" cy="86409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it-IT" sz="2800" b="1" dirty="0" smtClean="0"/>
              <a:t>Lockdown – </a:t>
            </a:r>
            <a:r>
              <a:rPr lang="en-US" altLang="it-IT" sz="2800" b="1" dirty="0" err="1" smtClean="0"/>
              <a:t>cosa</a:t>
            </a:r>
            <a:r>
              <a:rPr lang="en-US" altLang="it-IT" sz="2800" b="1" dirty="0" smtClean="0"/>
              <a:t> ha </a:t>
            </a:r>
            <a:r>
              <a:rPr lang="en-US" altLang="it-IT" sz="2800" b="1" dirty="0" err="1" smtClean="0"/>
              <a:t>portato</a:t>
            </a:r>
            <a:r>
              <a:rPr lang="en-US" altLang="it-IT" sz="2800" b="1" dirty="0" smtClean="0"/>
              <a:t> e </a:t>
            </a:r>
            <a:r>
              <a:rPr lang="en-US" altLang="it-IT" sz="2800" b="1" dirty="0" err="1" smtClean="0"/>
              <a:t>cosa</a:t>
            </a:r>
            <a:r>
              <a:rPr lang="en-US" altLang="it-IT" sz="2800" b="1" dirty="0" smtClean="0"/>
              <a:t> a </a:t>
            </a:r>
            <a:r>
              <a:rPr lang="en-US" altLang="it-IT" sz="2800" b="1" dirty="0" err="1" smtClean="0"/>
              <a:t>penalizzato</a:t>
            </a:r>
            <a:r>
              <a:rPr lang="en-US" altLang="it-IT" sz="2800" b="1" dirty="0" smtClean="0"/>
              <a:t>?</a:t>
            </a:r>
            <a:endParaRPr lang="en-US" altLang="it-IT" sz="28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780928"/>
            <a:ext cx="1440160" cy="144016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4" name="Rettangolo 3"/>
          <p:cNvSpPr/>
          <p:nvPr/>
        </p:nvSpPr>
        <p:spPr>
          <a:xfrm>
            <a:off x="2267744" y="1484784"/>
            <a:ext cx="648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b="1" dirty="0" smtClean="0"/>
              <a:t> - </a:t>
            </a:r>
            <a:r>
              <a:rPr lang="it-IT" b="1" dirty="0" smtClean="0">
                <a:solidFill>
                  <a:srgbClr val="00B0F0"/>
                </a:solidFill>
              </a:rPr>
              <a:t>come </a:t>
            </a:r>
            <a:r>
              <a:rPr lang="it-IT" b="1" dirty="0">
                <a:solidFill>
                  <a:srgbClr val="00B0F0"/>
                </a:solidFill>
              </a:rPr>
              <a:t>le scuole hanno mantenuto il legame educativo con le famiglie attraverso le nuove tecnologie.</a:t>
            </a:r>
            <a:endParaRPr lang="it-IT" dirty="0">
              <a:solidFill>
                <a:srgbClr val="00B0F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it-IT" b="1" dirty="0" smtClean="0"/>
              <a:t> - Quali </a:t>
            </a:r>
            <a:r>
              <a:rPr lang="it-IT" b="1" dirty="0"/>
              <a:t>sono stati i pro e quali i contro. </a:t>
            </a:r>
            <a:r>
              <a:rPr lang="it-IT" b="1" dirty="0" smtClean="0"/>
              <a:t> </a:t>
            </a:r>
          </a:p>
          <a:p>
            <a:pPr algn="ctr">
              <a:lnSpc>
                <a:spcPct val="200000"/>
              </a:lnSpc>
            </a:pPr>
            <a:r>
              <a:rPr lang="it-IT" b="1" dirty="0" smtClean="0"/>
              <a:t>- </a:t>
            </a:r>
            <a:r>
              <a:rPr lang="it-IT" b="1" dirty="0" smtClean="0">
                <a:solidFill>
                  <a:srgbClr val="FF0000"/>
                </a:solidFill>
              </a:rPr>
              <a:t>Quali </a:t>
            </a:r>
            <a:r>
              <a:rPr lang="it-IT" b="1" dirty="0">
                <a:solidFill>
                  <a:srgbClr val="FF0000"/>
                </a:solidFill>
              </a:rPr>
              <a:t>aspetti da rilanciare...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7506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it-IT" sz="2800" b="1" dirty="0" err="1" smtClean="0"/>
              <a:t>Senso</a:t>
            </a:r>
            <a:r>
              <a:rPr lang="en-US" altLang="it-IT" sz="2800" b="1" dirty="0" smtClean="0"/>
              <a:t> di </a:t>
            </a:r>
            <a:r>
              <a:rPr lang="en-US" altLang="it-IT" sz="2800" b="1" dirty="0" err="1" smtClean="0"/>
              <a:t>appartenenza</a:t>
            </a:r>
            <a:endParaRPr lang="en-US" altLang="it-IT" sz="2800" b="1" dirty="0"/>
          </a:p>
        </p:txBody>
      </p:sp>
      <p:grpSp>
        <p:nvGrpSpPr>
          <p:cNvPr id="11" name="Diagram 3"/>
          <p:cNvGrpSpPr>
            <a:grpSpLocks/>
          </p:cNvGrpSpPr>
          <p:nvPr/>
        </p:nvGrpSpPr>
        <p:grpSpPr bwMode="auto">
          <a:xfrm>
            <a:off x="1907704" y="1085255"/>
            <a:ext cx="4841540" cy="4503593"/>
            <a:chOff x="1972" y="1193"/>
            <a:chExt cx="1773" cy="1679"/>
          </a:xfrm>
        </p:grpSpPr>
        <p:sp>
          <p:nvSpPr>
            <p:cNvPr id="12" name="_s1028"/>
            <p:cNvSpPr>
              <a:spLocks noChangeArrowheads="1" noTextEdit="1"/>
            </p:cNvSpPr>
            <p:nvPr/>
          </p:nvSpPr>
          <p:spPr bwMode="auto">
            <a:xfrm>
              <a:off x="2324" y="1193"/>
              <a:ext cx="1069" cy="1069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_s1030"/>
            <p:cNvSpPr>
              <a:spLocks noChangeArrowheads="1" noTextEdit="1"/>
            </p:cNvSpPr>
            <p:nvPr/>
          </p:nvSpPr>
          <p:spPr bwMode="auto">
            <a:xfrm>
              <a:off x="2676" y="1803"/>
              <a:ext cx="1069" cy="1069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_s1032"/>
            <p:cNvSpPr>
              <a:spLocks noChangeArrowheads="1" noTextEdit="1"/>
            </p:cNvSpPr>
            <p:nvPr/>
          </p:nvSpPr>
          <p:spPr bwMode="auto">
            <a:xfrm>
              <a:off x="1972" y="1803"/>
              <a:ext cx="1069" cy="1069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4670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282" y="1865248"/>
            <a:ext cx="3241358" cy="267952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803645" y="4801339"/>
            <a:ext cx="5688632" cy="211487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it-IT" dirty="0" smtClean="0"/>
              <a:t>Nell’improvvisa chiusura importante è stato </a:t>
            </a:r>
            <a:r>
              <a:rPr lang="it-IT" b="1" dirty="0" smtClean="0"/>
              <a:t>non sentirsi soli,</a:t>
            </a:r>
            <a:r>
              <a:rPr lang="it-IT" dirty="0" smtClean="0"/>
              <a:t> ma essere parte di un gruppo che ha subito cercato di guidare i propri membri 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80270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700808"/>
            <a:ext cx="6912768" cy="4267200"/>
          </a:xfrm>
        </p:spPr>
        <p:txBody>
          <a:bodyPr/>
          <a:lstStyle/>
          <a:p>
            <a:r>
              <a:rPr lang="it-IT" b="1" dirty="0"/>
              <a:t>Come mantenere la relazione </a:t>
            </a:r>
            <a:r>
              <a:rPr lang="it-IT" b="1" dirty="0" smtClean="0"/>
              <a:t> </a:t>
            </a:r>
            <a:r>
              <a:rPr lang="it-IT" dirty="0" smtClean="0"/>
              <a:t>educativa all’indomani </a:t>
            </a:r>
            <a:r>
              <a:rPr lang="it-IT" dirty="0"/>
              <a:t>della </a:t>
            </a:r>
            <a:r>
              <a:rPr lang="it-IT" dirty="0" smtClean="0"/>
              <a:t>chiusura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   </a:t>
            </a:r>
            <a:r>
              <a:rPr lang="it-IT" b="1" dirty="0" smtClean="0"/>
              <a:t>Come ricostruire </a:t>
            </a:r>
            <a:r>
              <a:rPr lang="it-IT" b="1" dirty="0"/>
              <a:t>comunità </a:t>
            </a:r>
            <a:r>
              <a:rPr lang="it-IT" dirty="0"/>
              <a:t>e mantenere relazioni al di là dello spazio e del tempo scuola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it-IT" sz="2800" b="1" dirty="0" smtClean="0"/>
              <a:t>Quale </a:t>
            </a:r>
            <a:r>
              <a:rPr lang="en-US" altLang="it-IT" sz="2800" b="1" dirty="0" err="1" smtClean="0"/>
              <a:t>sfida</a:t>
            </a:r>
            <a:r>
              <a:rPr lang="en-US" altLang="it-IT" sz="2800" b="1" dirty="0" smtClean="0"/>
              <a:t> </a:t>
            </a:r>
            <a:r>
              <a:rPr lang="en-US" altLang="it-IT" sz="2800" b="1" dirty="0" err="1" smtClean="0"/>
              <a:t>attendeva</a:t>
            </a:r>
            <a:r>
              <a:rPr lang="en-US" altLang="it-IT" sz="2800" b="1" dirty="0" smtClean="0"/>
              <a:t> </a:t>
            </a:r>
            <a:r>
              <a:rPr lang="en-US" altLang="it-IT" sz="2800" b="1" dirty="0" err="1" smtClean="0"/>
              <a:t>alle</a:t>
            </a:r>
            <a:r>
              <a:rPr lang="en-US" altLang="it-IT" sz="2800" b="1" dirty="0" smtClean="0"/>
              <a:t> </a:t>
            </a:r>
            <a:r>
              <a:rPr lang="en-US" altLang="it-IT" sz="2800" b="1" dirty="0" err="1" smtClean="0"/>
              <a:t>scuole</a:t>
            </a:r>
            <a:endParaRPr lang="en-US" altLang="it-IT" sz="28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2116330"/>
            <a:ext cx="1314735" cy="1616478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3985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9640" y="1700808"/>
            <a:ext cx="7416824" cy="4267200"/>
          </a:xfrm>
        </p:spPr>
        <p:txBody>
          <a:bodyPr/>
          <a:lstStyle/>
          <a:p>
            <a:r>
              <a:rPr lang="it-IT" dirty="0" smtClean="0"/>
              <a:t>Dopo una prima fase di destabilizzazione le scuole si sono subito attivate iniziando dal telefono</a:t>
            </a:r>
          </a:p>
          <a:p>
            <a:r>
              <a:rPr lang="it-IT" dirty="0" smtClean="0"/>
              <a:t>Attraverso  </a:t>
            </a:r>
            <a:r>
              <a:rPr lang="it-IT" b="1" dirty="0" err="1" smtClean="0"/>
              <a:t>WhatsAppp</a:t>
            </a:r>
            <a:r>
              <a:rPr lang="it-IT" dirty="0" smtClean="0"/>
              <a:t> per poi passare a piattaforme più  complesse quali </a:t>
            </a:r>
            <a:r>
              <a:rPr lang="it-IT" b="1" dirty="0" smtClean="0"/>
              <a:t>zoom – </a:t>
            </a:r>
            <a:r>
              <a:rPr lang="it-IT" b="1" dirty="0" err="1" smtClean="0"/>
              <a:t>meet</a:t>
            </a:r>
            <a:r>
              <a:rPr lang="it-IT" b="1" dirty="0" smtClean="0"/>
              <a:t> </a:t>
            </a:r>
            <a:r>
              <a:rPr lang="it-IT" dirty="0" smtClean="0"/>
              <a:t>ed altre che hanno permesso di mantenere e rafforzare il legame educativo.</a:t>
            </a:r>
            <a:endParaRPr lang="it-IT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7315200" cy="71596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it-IT" sz="2800" b="1" dirty="0" smtClean="0"/>
              <a:t>Quale </a:t>
            </a:r>
            <a:r>
              <a:rPr lang="en-US" altLang="it-IT" sz="2800" b="1" dirty="0" err="1" smtClean="0"/>
              <a:t>sfida</a:t>
            </a:r>
            <a:r>
              <a:rPr lang="en-US" altLang="it-IT" sz="2800" b="1" dirty="0" smtClean="0"/>
              <a:t> </a:t>
            </a:r>
            <a:r>
              <a:rPr lang="en-US" altLang="it-IT" sz="2800" b="1" dirty="0" err="1" smtClean="0"/>
              <a:t>attendeva</a:t>
            </a:r>
            <a:r>
              <a:rPr lang="en-US" altLang="it-IT" sz="2800" b="1" dirty="0" smtClean="0"/>
              <a:t> </a:t>
            </a:r>
            <a:r>
              <a:rPr lang="en-US" altLang="it-IT" sz="2800" b="1" dirty="0" err="1" smtClean="0"/>
              <a:t>alle</a:t>
            </a:r>
            <a:r>
              <a:rPr lang="en-US" altLang="it-IT" sz="2800" b="1" dirty="0" smtClean="0"/>
              <a:t> </a:t>
            </a:r>
            <a:r>
              <a:rPr lang="en-US" altLang="it-IT" sz="2800" b="1" dirty="0" err="1" smtClean="0"/>
              <a:t>scuole</a:t>
            </a:r>
            <a:endParaRPr lang="en-US" altLang="it-IT" sz="2800" b="1" dirty="0"/>
          </a:p>
        </p:txBody>
      </p:sp>
      <p:pic>
        <p:nvPicPr>
          <p:cNvPr id="5" name="Immagine 22" descr="gif-animate-telefono_7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420888"/>
            <a:ext cx="537297" cy="73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19777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393700" y="5085184"/>
            <a:ext cx="8750300" cy="704850"/>
          </a:xfrm>
        </p:spPr>
        <p:txBody>
          <a:bodyPr/>
          <a:lstStyle/>
          <a:p>
            <a:pPr algn="ctr"/>
            <a:r>
              <a:rPr lang="it-IT" sz="3200" dirty="0" smtClean="0"/>
              <a:t>La didattica innovativa e costruttiva nelle scuole</a:t>
            </a:r>
            <a:br>
              <a:rPr lang="it-IT" sz="3200" dirty="0" smtClean="0"/>
            </a:br>
            <a:r>
              <a:rPr lang="it-IT" sz="3200" b="1" dirty="0">
                <a:solidFill>
                  <a:srgbClr val="00B0F0"/>
                </a:solidFill>
              </a:rPr>
              <a:t>come le scuole hanno mantenuto il legame educativo con le </a:t>
            </a:r>
            <a:r>
              <a:rPr lang="it-IT" sz="3200" b="1" dirty="0" smtClean="0">
                <a:solidFill>
                  <a:srgbClr val="00B0F0"/>
                </a:solidFill>
              </a:rPr>
              <a:t>famiglie e i bambini</a:t>
            </a:r>
            <a:br>
              <a:rPr lang="it-IT" sz="3200" b="1" dirty="0" smtClean="0">
                <a:solidFill>
                  <a:srgbClr val="00B0F0"/>
                </a:solidFill>
              </a:rPr>
            </a:br>
            <a:r>
              <a:rPr lang="it-IT" sz="3200" b="1" dirty="0" smtClean="0">
                <a:solidFill>
                  <a:srgbClr val="00B0F0"/>
                </a:solidFill>
              </a:rPr>
              <a:t> </a:t>
            </a:r>
            <a:r>
              <a:rPr lang="it-IT" sz="3200" b="1" dirty="0">
                <a:solidFill>
                  <a:srgbClr val="00B0F0"/>
                </a:solidFill>
              </a:rPr>
              <a:t>attraverso le nuove tecnologie</a:t>
            </a:r>
            <a:endParaRPr lang="it-IT" sz="3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764704"/>
            <a:ext cx="379812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9577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89" y="2204864"/>
            <a:ext cx="1242727" cy="1527944"/>
          </a:xfrm>
          <a:prstGeom prst="rect">
            <a:avLst/>
          </a:prstGeom>
        </p:spPr>
      </p:pic>
      <p:sp>
        <p:nvSpPr>
          <p:cNvPr id="13" name="Fumetto 4 12"/>
          <p:cNvSpPr/>
          <p:nvPr/>
        </p:nvSpPr>
        <p:spPr bwMode="auto">
          <a:xfrm>
            <a:off x="0" y="4000708"/>
            <a:ext cx="1873408" cy="1516524"/>
          </a:xfrm>
          <a:prstGeom prst="cloudCallout">
            <a:avLst>
              <a:gd name="adj1" fmla="val 362"/>
              <a:gd name="adj2" fmla="val -7011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4109088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Cosa </a:t>
            </a:r>
          </a:p>
          <a:p>
            <a:pPr algn="ctr"/>
            <a:r>
              <a:rPr lang="it-IT" sz="1400" dirty="0" smtClean="0"/>
              <a:t>Prepariamo!</a:t>
            </a:r>
          </a:p>
          <a:p>
            <a:pPr algn="ctr"/>
            <a:r>
              <a:rPr lang="it-IT" sz="1400" b="1" dirty="0" smtClean="0">
                <a:solidFill>
                  <a:srgbClr val="FF0000"/>
                </a:solidFill>
              </a:rPr>
              <a:t>Come lo decoriamo!</a:t>
            </a:r>
            <a:endParaRPr lang="it-IT" sz="1400" b="1" dirty="0">
              <a:solidFill>
                <a:srgbClr val="FF0000"/>
              </a:solidFill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79377" y="97904"/>
            <a:ext cx="4088767" cy="4267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ttangolo 7"/>
          <p:cNvSpPr/>
          <p:nvPr/>
        </p:nvSpPr>
        <p:spPr>
          <a:xfrm>
            <a:off x="6006380" y="221208"/>
            <a:ext cx="2790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Istituto Margherita Bari: </a:t>
            </a:r>
            <a:r>
              <a:rPr lang="it-IT" dirty="0"/>
              <a:t>per mantenere viva la relazione tra i bambini abbiamo organizzato incontri on line per la merenda pomeridiana, in piccoli gruppi.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1680" y="4859724"/>
            <a:ext cx="4729728" cy="19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93142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07504" y="4361036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Istituto Margherita Bari: per garantire la continuità della sperimentazione sul curricolo verticale di robotica e pensiero computazionale, abbiamo predisposto e proposto attività unplugged.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56" y="28848"/>
            <a:ext cx="4208002" cy="420800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4964" y="1988840"/>
            <a:ext cx="4069036" cy="40690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2467251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484784"/>
            <a:ext cx="6934200" cy="4267200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 smtClean="0"/>
              <a:t> 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243408"/>
            <a:ext cx="2085975" cy="1905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6845" y="162448"/>
            <a:ext cx="5963051" cy="6676614"/>
          </a:xfrm>
          <a:prstGeom prst="rect">
            <a:avLst/>
          </a:prstGeom>
        </p:spPr>
      </p:pic>
      <p:sp>
        <p:nvSpPr>
          <p:cNvPr id="11" name="Pergamena 1 10"/>
          <p:cNvSpPr/>
          <p:nvPr/>
        </p:nvSpPr>
        <p:spPr bwMode="auto">
          <a:xfrm>
            <a:off x="107504" y="2178224"/>
            <a:ext cx="2555325" cy="2880320"/>
          </a:xfrm>
          <a:prstGeom prst="verticalScroll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Programma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giornaliero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delle attività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/>
              <a:t> </a:t>
            </a:r>
            <a:r>
              <a:rPr lang="it-IT" dirty="0" smtClean="0"/>
              <a:t>a distanza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0442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4589</TotalTime>
  <Words>453</Words>
  <Application>Microsoft Office PowerPoint</Application>
  <PresentationFormat>Presentazione su schermo (4:3)</PresentationFormat>
  <Paragraphs>68</Paragraphs>
  <Slides>16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powerpoint-template-24</vt:lpstr>
      <vt:lpstr>Nuove tecnologie e senso di comunità</vt:lpstr>
      <vt:lpstr>Lockdown – cosa ha portato e cosa a penalizzato?</vt:lpstr>
      <vt:lpstr>Senso di appartenenza</vt:lpstr>
      <vt:lpstr>Quale sfida attendeva alle scuole</vt:lpstr>
      <vt:lpstr>Quale sfida attendeva alle scuole</vt:lpstr>
      <vt:lpstr>La didattica innovativa e costruttiva nelle scuole come le scuole hanno mantenuto il legame educativo con le famiglie e i bambini  attraverso le nuove tecnologie</vt:lpstr>
      <vt:lpstr>Diapositiva 7</vt:lpstr>
      <vt:lpstr>Diapositiva 8</vt:lpstr>
      <vt:lpstr>Diapositiva 9</vt:lpstr>
      <vt:lpstr>Diapositiva 10</vt:lpstr>
      <vt:lpstr>Diapositiva 11</vt:lpstr>
      <vt:lpstr>Letture con famiglie e bambini</vt:lpstr>
      <vt:lpstr> - Quali sono stati  i PRO </vt:lpstr>
      <vt:lpstr> - Quali sono stati  i contro</vt:lpstr>
      <vt:lpstr>Quali aspetti da rilanciare...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dddd</dc:title>
  <dc:creator>kat</dc:creator>
  <cp:lastModifiedBy>Marben</cp:lastModifiedBy>
  <cp:revision>148</cp:revision>
  <dcterms:created xsi:type="dcterms:W3CDTF">2020-09-06T13:25:55Z</dcterms:created>
  <dcterms:modified xsi:type="dcterms:W3CDTF">2021-03-23T17:02:01Z</dcterms:modified>
</cp:coreProperties>
</file>