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60" r:id="rId3"/>
    <p:sldId id="261" r:id="rId4"/>
    <p:sldId id="285" r:id="rId5"/>
    <p:sldId id="266" r:id="rId6"/>
    <p:sldId id="272" r:id="rId7"/>
    <p:sldId id="273" r:id="rId8"/>
    <p:sldId id="268" r:id="rId9"/>
    <p:sldId id="286" r:id="rId10"/>
    <p:sldId id="278" r:id="rId11"/>
    <p:sldId id="279" r:id="rId12"/>
    <p:sldId id="284" r:id="rId13"/>
    <p:sldId id="271" r:id="rId14"/>
    <p:sldId id="276" r:id="rId15"/>
    <p:sldId id="259" r:id="rId16"/>
    <p:sldId id="280" r:id="rId17"/>
    <p:sldId id="281" r:id="rId18"/>
    <p:sldId id="287" r:id="rId19"/>
    <p:sldId id="264" r:id="rId20"/>
    <p:sldId id="262" r:id="rId21"/>
    <p:sldId id="263" r:id="rId22"/>
    <p:sldId id="277" r:id="rId23"/>
    <p:sldId id="283" r:id="rId24"/>
    <p:sldId id="257" r:id="rId25"/>
    <p:sldId id="275" r:id="rId26"/>
    <p:sldId id="282" r:id="rId27"/>
    <p:sldId id="270" r:id="rId28"/>
    <p:sldId id="274"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3660" autoAdjust="0"/>
  </p:normalViewPr>
  <p:slideViewPr>
    <p:cSldViewPr>
      <p:cViewPr varScale="1">
        <p:scale>
          <a:sx n="66" d="100"/>
          <a:sy n="66" d="100"/>
        </p:scale>
        <p:origin x="-120"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5F7259B-DE60-4B7C-BD3F-5E439D2F8703}" type="datetimeFigureOut">
              <a:rPr lang="it-IT"/>
              <a:pPr>
                <a:defRPr/>
              </a:pPr>
              <a:t>20/11/2013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DD72E22-DEE8-48A2-85A3-4505E08E864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5F3BF77-B0F2-4BB2-A1C3-7BE881C3AA69}" type="datetimeFigureOut">
              <a:rPr lang="it-IT"/>
              <a:pPr>
                <a:defRPr/>
              </a:pPr>
              <a:t>20/11/2013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42B16B-23B5-4B6A-A7BF-E347B5A7A61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4B5B1A9-45F6-4755-973C-A25A40F61343}" type="datetimeFigureOut">
              <a:rPr lang="it-IT"/>
              <a:pPr>
                <a:defRPr/>
              </a:pPr>
              <a:t>20/11/2013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FBDF20F-A410-4D13-8CBF-2318E7E9E57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B4150D7-E701-40D7-8D0A-0CF2DDF8881F}" type="datetimeFigureOut">
              <a:rPr lang="it-IT"/>
              <a:pPr>
                <a:defRPr/>
              </a:pPr>
              <a:t>20/11/2013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3A15045-0E5C-4D73-9B6F-712C83AE90C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E607C0E-EA03-4D43-A996-D7FEE57B80A9}" type="datetimeFigureOut">
              <a:rPr lang="it-IT"/>
              <a:pPr>
                <a:defRPr/>
              </a:pPr>
              <a:t>20/11/2013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9BE9075-12A4-4D8E-B60D-AE5ACFCC420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DB79BB1-ADF1-43D9-AD57-42F87C6B767A}" type="datetimeFigureOut">
              <a:rPr lang="it-IT"/>
              <a:pPr>
                <a:defRPr/>
              </a:pPr>
              <a:t>20/11/2013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DEF56B8-CD56-4593-BE7F-D9F6E15D08A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D2EFC47-E5C3-458A-B405-831D4D8096AD}" type="datetimeFigureOut">
              <a:rPr lang="it-IT"/>
              <a:pPr>
                <a:defRPr/>
              </a:pPr>
              <a:t>20/11/2013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63F82A3-BBAC-4E19-9D27-6549D4A49D92}"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49590BE-B536-42F5-B430-5D1C206B54EE}" type="datetimeFigureOut">
              <a:rPr lang="it-IT"/>
              <a:pPr>
                <a:defRPr/>
              </a:pPr>
              <a:t>20/11/2013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D181696-EFFB-4D92-BF57-DAACBD8A9A3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2EE6460-0A70-41FF-846B-3522F5963FD5}" type="datetimeFigureOut">
              <a:rPr lang="it-IT"/>
              <a:pPr>
                <a:defRPr/>
              </a:pPr>
              <a:t>20/11/2013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8B62E13-0DD4-42B6-95CB-375292E1492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A6F8DFF-8A0C-4BC0-9FA9-E05677655E2E}" type="datetimeFigureOut">
              <a:rPr lang="it-IT"/>
              <a:pPr>
                <a:defRPr/>
              </a:pPr>
              <a:t>20/11/2013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161C1D3-96C4-45F3-B28D-2FBBB4861A6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AA152B8-FA61-409C-806A-AC26D3F88285}" type="datetimeFigureOut">
              <a:rPr lang="it-IT"/>
              <a:pPr>
                <a:defRPr/>
              </a:pPr>
              <a:t>20/11/2013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C2AB7D6-FB6D-4188-AF7D-BFA5A749045D}"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FC89B7-22B6-4568-A831-135AEF380F3D}" type="datetimeFigureOut">
              <a:rPr lang="it-IT"/>
              <a:pPr>
                <a:defRPr/>
              </a:pPr>
              <a:t>20/11/2013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7F57BA-0CA6-4A28-A270-5A28F2BC0AE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it.wikipedia.org/wiki/Lavagna_Interattiva_Multimedial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icdionigi.it/lim.htm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fondazioneibm.it/kidsmart"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hyperlink" Target="http://www.zerboni.com/educational/Pc/disegni.php" TargetMode="External"/><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icpinincarpi.it/pagine/Area%20lim/lim_materna.htm" TargetMode="External"/><Relationship Id="rId3" Type="http://schemas.openxmlformats.org/officeDocument/2006/relationships/hyperlink" Target="http://www.maestrantonella.it/LIM.html" TargetMode="External"/><Relationship Id="rId7" Type="http://schemas.openxmlformats.org/officeDocument/2006/relationships/hyperlink" Target="http://www.guidonia5.it/index.php/docenti/51/91.html" TargetMode="External"/><Relationship Id="rId2" Type="http://schemas.openxmlformats.org/officeDocument/2006/relationships/hyperlink" Target="http://www.maestraanna.it/LIM.php" TargetMode="External"/><Relationship Id="rId1" Type="http://schemas.openxmlformats.org/officeDocument/2006/relationships/slideLayout" Target="../slideLayouts/slideLayout7.xml"/><Relationship Id="rId6" Type="http://schemas.openxmlformats.org/officeDocument/2006/relationships/hyperlink" Target="http://www.icarcolab.it/mod/page/view.php?id=133" TargetMode="External"/><Relationship Id="rId11" Type="http://schemas.openxmlformats.org/officeDocument/2006/relationships/hyperlink" Target="http://www1.prometheanplanet.com/it/server.php?show=nav.19792" TargetMode="External"/><Relationship Id="rId5" Type="http://schemas.openxmlformats.org/officeDocument/2006/relationships/hyperlink" Target="http://www.atuttalim.it/" TargetMode="External"/><Relationship Id="rId10" Type="http://schemas.openxmlformats.org/officeDocument/2006/relationships/hyperlink" Target="http://www.slimteam.it/j/index.php?option=com_frontpage&amp;Itemid=1" TargetMode="External"/><Relationship Id="rId4" Type="http://schemas.openxmlformats.org/officeDocument/2006/relationships/hyperlink" Target="http://www.robertosconocchini.it/didattica-con-la-lim/1045-risorse-didattiche-per-lim-promethean.html" TargetMode="External"/><Relationship Id="rId9" Type="http://schemas.openxmlformats.org/officeDocument/2006/relationships/hyperlink" Target="http://www.pavonerisorse.it/scuole_circolo/laboratori/lim/lim_home.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itunes.apple.com/it/app/pimpa/id557205132?mt=8" TargetMode="External"/><Relationship Id="rId13" Type="http://schemas.openxmlformats.org/officeDocument/2006/relationships/hyperlink" Target="https://itunes.apple.com/it/app/disegni-da-colorare/id412809627?mt=8" TargetMode="External"/><Relationship Id="rId3" Type="http://schemas.openxmlformats.org/officeDocument/2006/relationships/hyperlink" Target="https://itunes.apple.com/it/app/pepi-bath/id505124220?mt=8" TargetMode="External"/><Relationship Id="rId7" Type="http://schemas.openxmlformats.org/officeDocument/2006/relationships/hyperlink" Target="https://itunes.apple.com/it/app/labirinto-prescolare-123/id593710986?mt=8" TargetMode="External"/><Relationship Id="rId12" Type="http://schemas.openxmlformats.org/officeDocument/2006/relationships/hyperlink" Target="https://itunes.apple.com/us/app/spinart/id289983752?mt=8" TargetMode="External"/><Relationship Id="rId2" Type="http://schemas.openxmlformats.org/officeDocument/2006/relationships/hyperlink" Target="https://itunes.apple.com/it/app/little-digits/id511606843?mt=8" TargetMode="External"/><Relationship Id="rId1" Type="http://schemas.openxmlformats.org/officeDocument/2006/relationships/slideLayout" Target="../slideLayouts/slideLayout7.xml"/><Relationship Id="rId6" Type="http://schemas.openxmlformats.org/officeDocument/2006/relationships/hyperlink" Target="https://itunes.apple.com/it/app/la-via-giusta/id595402792?mt=8" TargetMode="External"/><Relationship Id="rId11" Type="http://schemas.openxmlformats.org/officeDocument/2006/relationships/hyperlink" Target="https://itunes.apple.com/it/app/montessori-numberland-hd/id388154228?mt=8" TargetMode="External"/><Relationship Id="rId5" Type="http://schemas.openxmlformats.org/officeDocument/2006/relationships/hyperlink" Target="https://itunes.apple.com/it/app/fab-fable/id510084251?mt=8" TargetMode="External"/><Relationship Id="rId10" Type="http://schemas.openxmlformats.org/officeDocument/2006/relationships/hyperlink" Target="https://itunes.apple.com/it/app/music-sparkles-all-in-one/id452584114?mt=8" TargetMode="External"/><Relationship Id="rId4" Type="http://schemas.openxmlformats.org/officeDocument/2006/relationships/hyperlink" Target="http://itunes.apple.com/it/app/build-a-robot/id404743603?mt=8" TargetMode="External"/><Relationship Id="rId9" Type="http://schemas.openxmlformats.org/officeDocument/2006/relationships/hyperlink" Target="https://itunes.apple.com/it/app/disney-fairies-oggetti-smarriti/id576899841?mt=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it.wikipedia.org/wiki/Telefono_cellulare" TargetMode="External"/><Relationship Id="rId3" Type="http://schemas.openxmlformats.org/officeDocument/2006/relationships/hyperlink" Target="http://it.wikipedia.org/wiki/Lingua_inglese" TargetMode="External"/><Relationship Id="rId7" Type="http://schemas.openxmlformats.org/officeDocument/2006/relationships/hyperlink" Target="http://it.wikipedia.org/wiki/Internet" TargetMode="External"/><Relationship Id="rId2" Type="http://schemas.openxmlformats.org/officeDocument/2006/relationships/hyperlink" Target="http://latd.com/" TargetMode="External"/><Relationship Id="rId1" Type="http://schemas.openxmlformats.org/officeDocument/2006/relationships/slideLayout" Target="../slideLayouts/slideLayout7.xml"/><Relationship Id="rId6" Type="http://schemas.openxmlformats.org/officeDocument/2006/relationships/hyperlink" Target="http://it.wikipedia.org/wiki/Computer" TargetMode="External"/><Relationship Id="rId5" Type="http://schemas.openxmlformats.org/officeDocument/2006/relationships/hyperlink" Target="http://it.wikipedia.org/wiki/Digitale_(informatica)" TargetMode="External"/><Relationship Id="rId10" Type="http://schemas.openxmlformats.org/officeDocument/2006/relationships/hyperlink" Target="http://it.wikipedia.org/wiki/Marc_Prensky" TargetMode="External"/><Relationship Id="rId4" Type="http://schemas.openxmlformats.org/officeDocument/2006/relationships/hyperlink" Target="http://it.wikipedia.org/wiki/Tecnologia" TargetMode="External"/><Relationship Id="rId9" Type="http://schemas.openxmlformats.org/officeDocument/2006/relationships/hyperlink" Target="http://it.wikipedia.org/wiki/MP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it.wikipedia.org/wiki/Mouse" TargetMode="External"/><Relationship Id="rId2" Type="http://schemas.openxmlformats.org/officeDocument/2006/relationships/hyperlink" Target="http://it.wikipedia.org/wiki/Tastiera_(informatica)"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it.wikipedia.org/wiki/Interattivit%C3%A0" TargetMode="External"/><Relationship Id="rId4" Type="http://schemas.openxmlformats.org/officeDocument/2006/relationships/hyperlink" Target="http://it.wikipedia.org/wiki/Touchp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ctrTitle"/>
          </p:nvPr>
        </p:nvSpPr>
        <p:spPr>
          <a:xfrm>
            <a:off x="611188" y="404813"/>
            <a:ext cx="7772400" cy="1470025"/>
          </a:xfrm>
        </p:spPr>
        <p:txBody>
          <a:bodyPr/>
          <a:lstStyle/>
          <a:p>
            <a:r>
              <a:rPr lang="it-IT" sz="2400" b="1" smtClean="0"/>
              <a:t>FISM 36° SEMINARIO DI STUDIO PER  L’AGGIORNAMENTO DELLE INSEGNANTI DI SCUOLA DELL’INFANZIA</a:t>
            </a:r>
            <a:br>
              <a:rPr lang="it-IT" sz="2400" b="1" smtClean="0"/>
            </a:br>
            <a:r>
              <a:rPr lang="it-IT" sz="2400" b="1" smtClean="0"/>
              <a:t>Siracusa, 23 novembre 2013</a:t>
            </a:r>
          </a:p>
        </p:txBody>
      </p:sp>
      <p:sp>
        <p:nvSpPr>
          <p:cNvPr id="40963" name="Rectangle 3"/>
          <p:cNvSpPr>
            <a:spLocks noGrp="1"/>
          </p:cNvSpPr>
          <p:nvPr>
            <p:ph type="subTitle" idx="1"/>
          </p:nvPr>
        </p:nvSpPr>
        <p:spPr>
          <a:xfrm>
            <a:off x="1258888" y="3213100"/>
            <a:ext cx="6400800" cy="1752600"/>
          </a:xfrm>
        </p:spPr>
        <p:txBody>
          <a:bodyPr/>
          <a:lstStyle/>
          <a:p>
            <a:pPr>
              <a:lnSpc>
                <a:spcPct val="80000"/>
              </a:lnSpc>
            </a:pPr>
            <a:r>
              <a:rPr lang="it-IT" sz="2800" b="1" smtClean="0">
                <a:solidFill>
                  <a:schemeClr val="tx1"/>
                </a:solidFill>
              </a:rPr>
              <a:t>UNA PISTA DI LAVORO PER :</a:t>
            </a:r>
          </a:p>
          <a:p>
            <a:pPr>
              <a:lnSpc>
                <a:spcPct val="80000"/>
              </a:lnSpc>
            </a:pPr>
            <a:r>
              <a:rPr lang="it-IT" sz="2800" b="1" smtClean="0">
                <a:solidFill>
                  <a:schemeClr val="tx1"/>
                </a:solidFill>
              </a:rPr>
              <a:t>“Immagini, suoni, colori”</a:t>
            </a:r>
          </a:p>
          <a:p>
            <a:pPr>
              <a:lnSpc>
                <a:spcPct val="80000"/>
              </a:lnSpc>
            </a:pPr>
            <a:endParaRPr lang="it-IT" sz="2800" b="1" smtClean="0">
              <a:solidFill>
                <a:schemeClr val="tx1"/>
              </a:solidFill>
            </a:endParaRPr>
          </a:p>
          <a:p>
            <a:pPr>
              <a:lnSpc>
                <a:spcPct val="80000"/>
              </a:lnSpc>
            </a:pPr>
            <a:r>
              <a:rPr lang="it-IT" sz="2800" b="1" i="1" smtClean="0">
                <a:solidFill>
                  <a:schemeClr val="tx1"/>
                </a:solidFill>
              </a:rPr>
              <a:t>Relatrice Dott.ssa Alessia Bonavoglia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asellaDiTesto 1"/>
          <p:cNvSpPr txBox="1">
            <a:spLocks noChangeArrowheads="1"/>
          </p:cNvSpPr>
          <p:nvPr/>
        </p:nvSpPr>
        <p:spPr bwMode="auto">
          <a:xfrm>
            <a:off x="611188" y="692150"/>
            <a:ext cx="7632700" cy="4524375"/>
          </a:xfrm>
          <a:prstGeom prst="rect">
            <a:avLst/>
          </a:prstGeom>
          <a:noFill/>
          <a:ln w="9525">
            <a:noFill/>
            <a:miter lim="800000"/>
            <a:headEnd/>
            <a:tailEnd/>
          </a:ln>
        </p:spPr>
        <p:txBody>
          <a:bodyPr>
            <a:spAutoFit/>
          </a:bodyPr>
          <a:lstStyle/>
          <a:p>
            <a:pPr algn="ctr"/>
            <a:r>
              <a:rPr lang="it-IT" sz="9600">
                <a:latin typeface="Calibri" pitchFamily="34" charset="0"/>
              </a:rPr>
              <a:t>QUAL E’ </a:t>
            </a:r>
          </a:p>
          <a:p>
            <a:pPr algn="ctr"/>
            <a:r>
              <a:rPr lang="it-IT" sz="9600">
                <a:latin typeface="Calibri" pitchFamily="34" charset="0"/>
              </a:rPr>
              <a:t>LA SOLUZIONE?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ttangolo 1"/>
          <p:cNvSpPr>
            <a:spLocks noChangeArrowheads="1"/>
          </p:cNvSpPr>
          <p:nvPr/>
        </p:nvSpPr>
        <p:spPr bwMode="auto">
          <a:xfrm>
            <a:off x="107950" y="260350"/>
            <a:ext cx="8856663" cy="6124575"/>
          </a:xfrm>
          <a:prstGeom prst="rect">
            <a:avLst/>
          </a:prstGeom>
          <a:noFill/>
          <a:ln w="9525">
            <a:noFill/>
            <a:miter lim="800000"/>
            <a:headEnd/>
            <a:tailEnd/>
          </a:ln>
        </p:spPr>
        <p:txBody>
          <a:bodyPr>
            <a:spAutoFit/>
          </a:bodyPr>
          <a:lstStyle/>
          <a:p>
            <a:pPr algn="ctr"/>
            <a:r>
              <a:rPr lang="it-IT" sz="4000">
                <a:latin typeface="Calibri" pitchFamily="34" charset="0"/>
              </a:rPr>
              <a:t>La </a:t>
            </a:r>
            <a:r>
              <a:rPr lang="it-IT" sz="4000" b="1">
                <a:latin typeface="Calibri" pitchFamily="34" charset="0"/>
              </a:rPr>
              <a:t>lavagna interattiva multimediale</a:t>
            </a:r>
            <a:r>
              <a:rPr lang="it-IT" sz="4000">
                <a:latin typeface="Calibri" pitchFamily="34" charset="0"/>
              </a:rPr>
              <a:t>,</a:t>
            </a:r>
          </a:p>
          <a:p>
            <a:pPr algn="ctr"/>
            <a:endParaRPr lang="it-IT" sz="2200">
              <a:latin typeface="Calibri" pitchFamily="34" charset="0"/>
            </a:endParaRPr>
          </a:p>
          <a:p>
            <a:pPr algn="ctr"/>
            <a:r>
              <a:rPr lang="it-IT" sz="2200">
                <a:latin typeface="Calibri" pitchFamily="34" charset="0"/>
              </a:rPr>
              <a:t>detta anche </a:t>
            </a:r>
            <a:r>
              <a:rPr lang="it-IT" sz="2200" b="1">
                <a:latin typeface="Calibri" pitchFamily="34" charset="0"/>
              </a:rPr>
              <a:t>L.I.M.</a:t>
            </a:r>
            <a:r>
              <a:rPr lang="it-IT" sz="2200">
                <a:latin typeface="Calibri" pitchFamily="34" charset="0"/>
              </a:rPr>
              <a:t> o </a:t>
            </a:r>
            <a:r>
              <a:rPr lang="it-IT" sz="2200" b="1">
                <a:latin typeface="Calibri" pitchFamily="34" charset="0"/>
              </a:rPr>
              <a:t>lavagna elettronica</a:t>
            </a:r>
            <a:r>
              <a:rPr lang="it-IT" sz="2200">
                <a:latin typeface="Calibri" pitchFamily="34" charset="0"/>
              </a:rPr>
              <a:t>, è una superficie interattiva su cui è possibile scrivere, disegnare, allegare immagini, visualizzare testi, riprodurre video o animazioni. I contenuti visualizzati ed elaborati sulla lavagna potranno essere quindi digitalizzati grazie a un software di presentazione appositamente dedicato.</a:t>
            </a:r>
            <a:endParaRPr lang="it-IT" sz="2200" baseline="30000">
              <a:latin typeface="Calibri" pitchFamily="34" charset="0"/>
            </a:endParaRPr>
          </a:p>
          <a:p>
            <a:pPr algn="ctr"/>
            <a:endParaRPr lang="it-IT" sz="2200">
              <a:latin typeface="Calibri" pitchFamily="34" charset="0"/>
            </a:endParaRPr>
          </a:p>
          <a:p>
            <a:pPr algn="ctr"/>
            <a:r>
              <a:rPr lang="it-IT" sz="2200">
                <a:latin typeface="Calibri" pitchFamily="34" charset="0"/>
              </a:rPr>
              <a:t>La LIM è uno strumento di integrazione con la didattica d'aula poiché coniuga la forza della visualizzazione e della presentazione tipiche della lavagna tradizionale con le opportunità del digitale e della multimedialità.</a:t>
            </a:r>
            <a:endParaRPr lang="it-IT" sz="2200" baseline="30000">
              <a:latin typeface="Calibri" pitchFamily="34" charset="0"/>
            </a:endParaRPr>
          </a:p>
          <a:p>
            <a:pPr algn="ctr"/>
            <a:r>
              <a:rPr lang="it-IT" sz="2200">
                <a:latin typeface="Calibri" pitchFamily="34" charset="0"/>
              </a:rPr>
              <a:t>Nell'accezione più comune quando si parla di Sistema LIM si intende un dispositivo che comprende una superficie interattiva, un proiettore ed un computer.  </a:t>
            </a:r>
          </a:p>
          <a:p>
            <a:pPr algn="ctr"/>
            <a:endParaRPr lang="it-IT" sz="2200">
              <a:latin typeface="Calibri" pitchFamily="34" charset="0"/>
            </a:endParaRPr>
          </a:p>
          <a:p>
            <a:pPr algn="ctr"/>
            <a:r>
              <a:rPr lang="it-IT" sz="2200">
                <a:latin typeface="Calibri" pitchFamily="34" charset="0"/>
              </a:rPr>
              <a:t>Cit. Wikipedia </a:t>
            </a:r>
            <a:r>
              <a:rPr lang="it-IT" sz="2200">
                <a:latin typeface="Calibri" pitchFamily="34" charset="0"/>
                <a:hlinkClick r:id="rId2"/>
              </a:rPr>
              <a:t>http://it.wikipedia.org/wiki/Lavagna_Interattiva_Multimediale</a:t>
            </a:r>
            <a:endParaRPr lang="it-IT" sz="220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4" name="CasellaDiTesto 2"/>
          <p:cNvSpPr txBox="1">
            <a:spLocks noChangeArrowheads="1"/>
          </p:cNvSpPr>
          <p:nvPr/>
        </p:nvSpPr>
        <p:spPr bwMode="auto">
          <a:xfrm>
            <a:off x="5364163" y="6092825"/>
            <a:ext cx="3201987" cy="369888"/>
          </a:xfrm>
          <a:prstGeom prst="rect">
            <a:avLst/>
          </a:prstGeom>
          <a:noFill/>
          <a:ln w="9525">
            <a:noFill/>
            <a:miter lim="800000"/>
            <a:headEnd/>
            <a:tailEnd/>
          </a:ln>
        </p:spPr>
        <p:txBody>
          <a:bodyPr wrap="none">
            <a:spAutoFit/>
          </a:bodyPr>
          <a:lstStyle/>
          <a:p>
            <a:r>
              <a:rPr lang="it-IT">
                <a:latin typeface="Calibri" pitchFamily="34" charset="0"/>
                <a:hlinkClick r:id="rId3"/>
              </a:rPr>
              <a:t>http://www.icdionigi.it/lim.html</a:t>
            </a:r>
            <a:endParaRPr lang="it-IT">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2"/>
          <p:cNvSpPr txBox="1">
            <a:spLocks noChangeArrowheads="1"/>
          </p:cNvSpPr>
          <p:nvPr/>
        </p:nvSpPr>
        <p:spPr bwMode="auto">
          <a:xfrm>
            <a:off x="5580063" y="404813"/>
            <a:ext cx="3313112" cy="5354637"/>
          </a:xfrm>
          <a:prstGeom prst="rect">
            <a:avLst/>
          </a:prstGeom>
          <a:noFill/>
          <a:ln w="9525">
            <a:noFill/>
            <a:miter lim="800000"/>
            <a:headEnd/>
            <a:tailEnd/>
          </a:ln>
        </p:spPr>
        <p:txBody>
          <a:bodyPr>
            <a:spAutoFit/>
          </a:bodyPr>
          <a:lstStyle/>
          <a:p>
            <a:r>
              <a:rPr lang="it-IT">
                <a:latin typeface="Calibri" pitchFamily="34" charset="0"/>
              </a:rPr>
              <a:t>Il funzionamento della LIM è semplice ed intuitivo: “Si schiacciano quei bottoni colorati e si disegna”.</a:t>
            </a:r>
            <a:br>
              <a:rPr lang="it-IT">
                <a:latin typeface="Calibri" pitchFamily="34" charset="0"/>
              </a:rPr>
            </a:br>
            <a:r>
              <a:rPr lang="it-IT">
                <a:latin typeface="Calibri" pitchFamily="34" charset="0"/>
              </a:rPr>
              <a:t>L’utilizzo della LIM non avviene in locali specifici.</a:t>
            </a:r>
            <a:br>
              <a:rPr lang="it-IT">
                <a:latin typeface="Calibri" pitchFamily="34" charset="0"/>
              </a:rPr>
            </a:br>
            <a:r>
              <a:rPr lang="it-IT">
                <a:latin typeface="Calibri" pitchFamily="34" charset="0"/>
              </a:rPr>
              <a:t>La LIM è in sezione, ne fa parte sia accesa che spenta. La LIM entra in gioco quando serve, quando l’attività ne richiede un suo utilizzo, anche per espressa volontà dei bambini.  </a:t>
            </a:r>
            <a:br>
              <a:rPr lang="it-IT">
                <a:latin typeface="Calibri" pitchFamily="34" charset="0"/>
              </a:rPr>
            </a:br>
            <a:r>
              <a:rPr lang="it-IT">
                <a:latin typeface="Calibri" pitchFamily="34" charset="0"/>
              </a:rPr>
              <a:t>Le metodologie sono cooperative, poiché la LIM sviluppa confronto, autocritica, richiede verbalizzazione, scambio cognitivo. I bambini vi accedono liberamente, organizzati dalle necessità del lavoro stesso.</a:t>
            </a:r>
          </a:p>
        </p:txBody>
      </p:sp>
      <p:pic>
        <p:nvPicPr>
          <p:cNvPr id="24578" name="Immagine 3"/>
          <p:cNvPicPr>
            <a:picLocks noChangeAspect="1"/>
          </p:cNvPicPr>
          <p:nvPr/>
        </p:nvPicPr>
        <p:blipFill>
          <a:blip r:embed="rId2"/>
          <a:srcRect/>
          <a:stretch>
            <a:fillRect/>
          </a:stretch>
        </p:blipFill>
        <p:spPr bwMode="auto">
          <a:xfrm>
            <a:off x="539750" y="404813"/>
            <a:ext cx="3600450" cy="3165475"/>
          </a:xfrm>
          <a:prstGeom prst="rect">
            <a:avLst/>
          </a:prstGeom>
          <a:noFill/>
          <a:ln w="9525">
            <a:noFill/>
            <a:miter lim="800000"/>
            <a:headEnd/>
            <a:tailEnd/>
          </a:ln>
        </p:spPr>
      </p:pic>
      <p:pic>
        <p:nvPicPr>
          <p:cNvPr id="24579" name="Immagine 4"/>
          <p:cNvPicPr>
            <a:picLocks noChangeAspect="1"/>
          </p:cNvPicPr>
          <p:nvPr/>
        </p:nvPicPr>
        <p:blipFill>
          <a:blip r:embed="rId3"/>
          <a:srcRect/>
          <a:stretch>
            <a:fillRect/>
          </a:stretch>
        </p:blipFill>
        <p:spPr bwMode="auto">
          <a:xfrm>
            <a:off x="569913" y="3913188"/>
            <a:ext cx="4333875" cy="1914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ttangolo 1"/>
          <p:cNvSpPr>
            <a:spLocks noChangeArrowheads="1"/>
          </p:cNvSpPr>
          <p:nvPr/>
        </p:nvSpPr>
        <p:spPr bwMode="auto">
          <a:xfrm>
            <a:off x="219075" y="325438"/>
            <a:ext cx="8783638" cy="6000750"/>
          </a:xfrm>
          <a:prstGeom prst="rect">
            <a:avLst/>
          </a:prstGeom>
          <a:noFill/>
          <a:ln w="9525">
            <a:noFill/>
            <a:miter lim="800000"/>
            <a:headEnd/>
            <a:tailEnd/>
          </a:ln>
        </p:spPr>
        <p:txBody>
          <a:bodyPr>
            <a:spAutoFit/>
          </a:bodyPr>
          <a:lstStyle/>
          <a:p>
            <a:pPr algn="ctr"/>
            <a:r>
              <a:rPr lang="it-IT" sz="4800">
                <a:latin typeface="Calibri" pitchFamily="34" charset="0"/>
              </a:rPr>
              <a:t>In conclusione: </a:t>
            </a:r>
            <a:r>
              <a:rPr lang="it-IT" sz="4800">
                <a:solidFill>
                  <a:srgbClr val="FF0000"/>
                </a:solidFill>
                <a:latin typeface="Calibri" pitchFamily="34" charset="0"/>
              </a:rPr>
              <a:t>è impossibile </a:t>
            </a:r>
            <a:r>
              <a:rPr lang="it-IT" sz="4800">
                <a:latin typeface="Calibri" pitchFamily="34" charset="0"/>
              </a:rPr>
              <a:t>evitare che i bambini si rapportino agli strumenti tecnologici. E’ necessario conoscerli, sapere come usarli al meglio e comprenderne la forza educativa perchè  possono essere dei supporti importantissimi.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asellaDiTesto 3"/>
          <p:cNvSpPr txBox="1">
            <a:spLocks noChangeArrowheads="1"/>
          </p:cNvSpPr>
          <p:nvPr/>
        </p:nvSpPr>
        <p:spPr bwMode="auto">
          <a:xfrm>
            <a:off x="128588" y="188913"/>
            <a:ext cx="8950325" cy="6494462"/>
          </a:xfrm>
          <a:prstGeom prst="rect">
            <a:avLst/>
          </a:prstGeom>
          <a:noFill/>
          <a:ln w="9525">
            <a:noFill/>
            <a:miter lim="800000"/>
            <a:headEnd/>
            <a:tailEnd/>
          </a:ln>
        </p:spPr>
        <p:txBody>
          <a:bodyPr wrap="none">
            <a:spAutoFit/>
          </a:bodyPr>
          <a:lstStyle/>
          <a:p>
            <a:pPr algn="ctr"/>
            <a:r>
              <a:rPr lang="it-IT" sz="3200">
                <a:solidFill>
                  <a:srgbClr val="FF0000"/>
                </a:solidFill>
                <a:cs typeface="Times New Roman" pitchFamily="18" charset="0"/>
              </a:rPr>
              <a:t>IL LABORATORIO</a:t>
            </a:r>
          </a:p>
          <a:p>
            <a:pPr algn="ctr"/>
            <a:endParaRPr lang="it-IT" sz="3200">
              <a:solidFill>
                <a:srgbClr val="FF0000"/>
              </a:solidFill>
              <a:cs typeface="Times New Roman" pitchFamily="18" charset="0"/>
            </a:endParaRPr>
          </a:p>
          <a:p>
            <a:pPr algn="ctr"/>
            <a:r>
              <a:rPr lang="it-IT" sz="3200">
                <a:cs typeface="Times New Roman" pitchFamily="18" charset="0"/>
              </a:rPr>
              <a:t>Sperimentare personalmente l’apprendimento e </a:t>
            </a:r>
          </a:p>
          <a:p>
            <a:pPr algn="ctr"/>
            <a:r>
              <a:rPr lang="it-IT" sz="3200">
                <a:cs typeface="Times New Roman" pitchFamily="18" charset="0"/>
              </a:rPr>
              <a:t>vedere come apprendono gli alunni: </a:t>
            </a:r>
          </a:p>
          <a:p>
            <a:pPr algn="ctr"/>
            <a:r>
              <a:rPr lang="it-IT" sz="3200">
                <a:cs typeface="Times New Roman" pitchFamily="18" charset="0"/>
              </a:rPr>
              <a:t>questo è ciò che caratterizza il laboratorio </a:t>
            </a:r>
          </a:p>
          <a:p>
            <a:pPr algn="ctr"/>
            <a:r>
              <a:rPr lang="it-IT" sz="3200">
                <a:cs typeface="Times New Roman" pitchFamily="18" charset="0"/>
              </a:rPr>
              <a:t>didattico come luogo di apprendimento</a:t>
            </a:r>
          </a:p>
          <a:p>
            <a:pPr algn="ctr"/>
            <a:endParaRPr lang="it-IT" sz="3200"/>
          </a:p>
          <a:p>
            <a:pPr algn="ctr"/>
            <a:r>
              <a:rPr lang="it-IT" sz="3200">
                <a:cs typeface="Times New Roman" pitchFamily="18" charset="0"/>
              </a:rPr>
              <a:t>La persona apprende in modo attivo, </a:t>
            </a:r>
          </a:p>
          <a:p>
            <a:pPr algn="ctr"/>
            <a:r>
              <a:rPr lang="it-IT" sz="3200">
                <a:cs typeface="Times New Roman" pitchFamily="18" charset="0"/>
              </a:rPr>
              <a:t>coinvolgendo tutti i sensi, </a:t>
            </a:r>
          </a:p>
          <a:p>
            <a:pPr algn="ctr"/>
            <a:r>
              <a:rPr lang="it-IT" sz="3200">
                <a:cs typeface="Times New Roman" pitchFamily="18" charset="0"/>
              </a:rPr>
              <a:t>in base alle offerte e agli stimoli didattici che gli</a:t>
            </a:r>
          </a:p>
          <a:p>
            <a:pPr algn="ctr"/>
            <a:r>
              <a:rPr lang="it-IT" sz="3200">
                <a:cs typeface="Times New Roman" pitchFamily="18" charset="0"/>
              </a:rPr>
              <a:t> vengono messi a </a:t>
            </a:r>
          </a:p>
          <a:p>
            <a:pPr algn="ctr"/>
            <a:r>
              <a:rPr lang="it-IT" sz="3200">
                <a:cs typeface="Times New Roman" pitchFamily="18" charset="0"/>
              </a:rPr>
              <a:t>disposizione o che sono presenti nel </a:t>
            </a:r>
          </a:p>
          <a:p>
            <a:pPr algn="ctr"/>
            <a:r>
              <a:rPr lang="it-IT" sz="3200">
                <a:cs typeface="Times New Roman" pitchFamily="18" charset="0"/>
              </a:rPr>
              <a:t>suo ambiente di apprendimento</a:t>
            </a:r>
            <a:endParaRPr lang="it-IT" sz="320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D:\documenti alessia\Scuola\programmazione 200910\kidsmart.jpg"/>
          <p:cNvPicPr>
            <a:picLocks noChangeAspect="1" noChangeArrowheads="1"/>
          </p:cNvPicPr>
          <p:nvPr/>
        </p:nvPicPr>
        <p:blipFill>
          <a:blip r:embed="rId2"/>
          <a:srcRect/>
          <a:stretch>
            <a:fillRect/>
          </a:stretch>
        </p:blipFill>
        <p:spPr bwMode="auto">
          <a:xfrm>
            <a:off x="1258888" y="139700"/>
            <a:ext cx="6257925" cy="2444750"/>
          </a:xfrm>
          <a:prstGeom prst="rect">
            <a:avLst/>
          </a:prstGeom>
          <a:noFill/>
          <a:ln w="9525">
            <a:noFill/>
            <a:miter lim="800000"/>
            <a:headEnd/>
            <a:tailEnd/>
          </a:ln>
        </p:spPr>
      </p:pic>
      <p:sp>
        <p:nvSpPr>
          <p:cNvPr id="27650" name="CasellaDiTesto 1"/>
          <p:cNvSpPr txBox="1">
            <a:spLocks noChangeArrowheads="1"/>
          </p:cNvSpPr>
          <p:nvPr/>
        </p:nvSpPr>
        <p:spPr bwMode="auto">
          <a:xfrm>
            <a:off x="593725" y="2225675"/>
            <a:ext cx="6264275" cy="369888"/>
          </a:xfrm>
          <a:prstGeom prst="rect">
            <a:avLst/>
          </a:prstGeom>
          <a:noFill/>
          <a:ln w="9525">
            <a:noFill/>
            <a:miter lim="800000"/>
            <a:headEnd/>
            <a:tailEnd/>
          </a:ln>
        </p:spPr>
        <p:txBody>
          <a:bodyPr>
            <a:spAutoFit/>
          </a:bodyPr>
          <a:lstStyle/>
          <a:p>
            <a:r>
              <a:rPr lang="it-IT">
                <a:latin typeface="Calibri" pitchFamily="34" charset="0"/>
                <a:hlinkClick r:id="rId3"/>
              </a:rPr>
              <a:t>http://www.fondazioneibm.it/kidsmart</a:t>
            </a:r>
            <a:endParaRPr lang="it-IT">
              <a:latin typeface="Calibri" pitchFamily="34" charset="0"/>
            </a:endParaRPr>
          </a:p>
        </p:txBody>
      </p:sp>
      <p:sp>
        <p:nvSpPr>
          <p:cNvPr id="27651" name="CasellaDiTesto 2"/>
          <p:cNvSpPr txBox="1">
            <a:spLocks noChangeArrowheads="1"/>
          </p:cNvSpPr>
          <p:nvPr/>
        </p:nvSpPr>
        <p:spPr bwMode="auto">
          <a:xfrm>
            <a:off x="395288" y="2735263"/>
            <a:ext cx="8424862" cy="3784600"/>
          </a:xfrm>
          <a:prstGeom prst="rect">
            <a:avLst/>
          </a:prstGeom>
          <a:noFill/>
          <a:ln w="9525">
            <a:noFill/>
            <a:miter lim="800000"/>
            <a:headEnd/>
            <a:tailEnd/>
          </a:ln>
        </p:spPr>
        <p:txBody>
          <a:bodyPr>
            <a:spAutoFit/>
          </a:bodyPr>
          <a:lstStyle/>
          <a:p>
            <a:r>
              <a:rPr lang="it-IT" sz="2000">
                <a:latin typeface="Calibri" pitchFamily="34" charset="0"/>
              </a:rPr>
              <a:t>Il programma internazionale KidSmart, avviato in Italia nel 2000 dalla Fondazione IBM Italia in collaborazione con il Ministero dell’Istruzione, dell’Università e della Ricerca, ha l’obiettivo di avvicinare i bambini delle scuole dell’infanzia a una tecnologia che è in grado di favorire i processi di apprendimento facendo leva sul gioco e sulla creatività. KidSmart consiste nella donazione alle scuole dell'infanzia della postazione multimediale </a:t>
            </a:r>
            <a:r>
              <a:rPr lang="it-IT" sz="2000" b="1">
                <a:latin typeface="Calibri" pitchFamily="34" charset="0"/>
              </a:rPr>
              <a:t>Young Explorer</a:t>
            </a:r>
            <a:r>
              <a:rPr lang="it-IT" sz="2000">
                <a:latin typeface="Calibri" pitchFamily="34" charset="0"/>
              </a:rPr>
              <a:t>, corredata da un software didattico e disegnata appositamente per essere utilizzata con facilità e sicurezza dai bambini fin dalla più tenera età. La postazione contiene un personal computer inserito in un contenitore plastico dai colori vivaci e dalle forme arrotondate; un seggiolino bi-posto permette ai piccoli di sedersi in coppia davanti al computer e di utilizzarlo insieme, condividendo giochi e scoperte.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asellaDiTesto 1"/>
          <p:cNvSpPr txBox="1">
            <a:spLocks noChangeArrowheads="1"/>
          </p:cNvSpPr>
          <p:nvPr/>
        </p:nvSpPr>
        <p:spPr bwMode="auto">
          <a:xfrm>
            <a:off x="1116013" y="1773238"/>
            <a:ext cx="6840537" cy="3170237"/>
          </a:xfrm>
          <a:prstGeom prst="rect">
            <a:avLst/>
          </a:prstGeom>
          <a:noFill/>
          <a:ln w="9525">
            <a:noFill/>
            <a:miter lim="800000"/>
            <a:headEnd/>
            <a:tailEnd/>
          </a:ln>
        </p:spPr>
        <p:txBody>
          <a:bodyPr>
            <a:spAutoFit/>
          </a:bodyPr>
          <a:lstStyle/>
          <a:p>
            <a:pPr algn="ctr"/>
            <a:r>
              <a:rPr lang="it-IT" sz="4000">
                <a:latin typeface="Calibri" pitchFamily="34" charset="0"/>
              </a:rPr>
              <a:t>LABORATORIO INFORMATICO PER LA SCUOLA DELL’INFANZIA</a:t>
            </a:r>
          </a:p>
          <a:p>
            <a:pPr algn="ctr"/>
            <a:r>
              <a:rPr lang="it-IT" sz="4000">
                <a:latin typeface="Calibri" pitchFamily="34" charset="0"/>
              </a:rPr>
              <a:t>ANNO 2011/2012</a:t>
            </a:r>
          </a:p>
          <a:p>
            <a:pPr algn="ctr"/>
            <a:endParaRPr lang="it-IT" sz="4000">
              <a:latin typeface="Calibri" pitchFamily="34" charset="0"/>
            </a:endParaRPr>
          </a:p>
          <a:p>
            <a:pPr algn="ctr"/>
            <a:r>
              <a:rPr lang="it-IT" sz="4000">
                <a:latin typeface="Calibri" pitchFamily="34" charset="0"/>
              </a:rPr>
              <a:t>Software: PAINT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magine 5"/>
          <p:cNvPicPr>
            <a:picLocks noChangeAspect="1"/>
          </p:cNvPicPr>
          <p:nvPr/>
        </p:nvPicPr>
        <p:blipFill>
          <a:blip r:embed="rId2"/>
          <a:srcRect/>
          <a:stretch>
            <a:fillRect/>
          </a:stretch>
        </p:blipFill>
        <p:spPr bwMode="auto">
          <a:xfrm>
            <a:off x="0" y="736600"/>
            <a:ext cx="9144000" cy="2763838"/>
          </a:xfrm>
          <a:prstGeom prst="rect">
            <a:avLst/>
          </a:prstGeom>
          <a:noFill/>
          <a:ln w="9525">
            <a:noFill/>
            <a:miter lim="800000"/>
            <a:headEnd/>
            <a:tailEnd/>
          </a:ln>
        </p:spPr>
      </p:pic>
      <p:sp>
        <p:nvSpPr>
          <p:cNvPr id="29698" name="CasellaDiTesto 1"/>
          <p:cNvSpPr txBox="1">
            <a:spLocks noChangeArrowheads="1"/>
          </p:cNvSpPr>
          <p:nvPr/>
        </p:nvSpPr>
        <p:spPr bwMode="auto">
          <a:xfrm>
            <a:off x="900113" y="333375"/>
            <a:ext cx="6264275" cy="646113"/>
          </a:xfrm>
          <a:prstGeom prst="rect">
            <a:avLst/>
          </a:prstGeom>
          <a:noFill/>
          <a:ln w="9525">
            <a:noFill/>
            <a:miter lim="800000"/>
            <a:headEnd/>
            <a:tailEnd/>
          </a:ln>
        </p:spPr>
        <p:txBody>
          <a:bodyPr>
            <a:spAutoFit/>
          </a:bodyPr>
          <a:lstStyle/>
          <a:p>
            <a:r>
              <a:rPr lang="it-IT" sz="3600">
                <a:solidFill>
                  <a:srgbClr val="FF0000"/>
                </a:solidFill>
                <a:latin typeface="Calibri" pitchFamily="34" charset="0"/>
              </a:rPr>
              <a:t>Schermata PAINT</a:t>
            </a:r>
          </a:p>
        </p:txBody>
      </p:sp>
      <p:sp>
        <p:nvSpPr>
          <p:cNvPr id="3" name="Freccia in giù 2"/>
          <p:cNvSpPr/>
          <p:nvPr/>
        </p:nvSpPr>
        <p:spPr>
          <a:xfrm rot="9688091">
            <a:off x="4494213" y="1633538"/>
            <a:ext cx="714375" cy="1435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Freccia in giù 3"/>
          <p:cNvSpPr/>
          <p:nvPr/>
        </p:nvSpPr>
        <p:spPr>
          <a:xfrm rot="10647396">
            <a:off x="7445375" y="1717675"/>
            <a:ext cx="792163" cy="1196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Freccia a destra 4"/>
          <p:cNvSpPr/>
          <p:nvPr/>
        </p:nvSpPr>
        <p:spPr>
          <a:xfrm rot="17761995">
            <a:off x="1582737" y="2157413"/>
            <a:ext cx="1584325" cy="908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702" name="CasellaDiTesto 6"/>
          <p:cNvSpPr txBox="1">
            <a:spLocks noChangeArrowheads="1"/>
          </p:cNvSpPr>
          <p:nvPr/>
        </p:nvSpPr>
        <p:spPr bwMode="auto">
          <a:xfrm>
            <a:off x="1547813" y="2492375"/>
            <a:ext cx="614362" cy="1108075"/>
          </a:xfrm>
          <a:prstGeom prst="rect">
            <a:avLst/>
          </a:prstGeom>
          <a:noFill/>
          <a:ln w="9525">
            <a:noFill/>
            <a:miter lim="800000"/>
            <a:headEnd/>
            <a:tailEnd/>
          </a:ln>
        </p:spPr>
        <p:txBody>
          <a:bodyPr wrap="none">
            <a:spAutoFit/>
          </a:bodyPr>
          <a:lstStyle/>
          <a:p>
            <a:r>
              <a:rPr lang="it-IT" sz="6600">
                <a:latin typeface="Calibri" pitchFamily="34" charset="0"/>
              </a:rPr>
              <a:t>1</a:t>
            </a:r>
          </a:p>
        </p:txBody>
      </p:sp>
      <p:sp>
        <p:nvSpPr>
          <p:cNvPr id="29703" name="CasellaDiTesto 7"/>
          <p:cNvSpPr txBox="1">
            <a:spLocks noChangeArrowheads="1"/>
          </p:cNvSpPr>
          <p:nvPr/>
        </p:nvSpPr>
        <p:spPr bwMode="auto">
          <a:xfrm>
            <a:off x="4500563" y="2538413"/>
            <a:ext cx="573087" cy="1016000"/>
          </a:xfrm>
          <a:prstGeom prst="rect">
            <a:avLst/>
          </a:prstGeom>
          <a:noFill/>
          <a:ln w="9525">
            <a:noFill/>
            <a:miter lim="800000"/>
            <a:headEnd/>
            <a:tailEnd/>
          </a:ln>
        </p:spPr>
        <p:txBody>
          <a:bodyPr wrap="none">
            <a:spAutoFit/>
          </a:bodyPr>
          <a:lstStyle/>
          <a:p>
            <a:r>
              <a:rPr lang="it-IT" sz="6000">
                <a:latin typeface="Calibri" pitchFamily="34" charset="0"/>
              </a:rPr>
              <a:t>2</a:t>
            </a:r>
          </a:p>
        </p:txBody>
      </p:sp>
      <p:sp>
        <p:nvSpPr>
          <p:cNvPr id="29704" name="CasellaDiTesto 8"/>
          <p:cNvSpPr txBox="1">
            <a:spLocks noChangeArrowheads="1"/>
          </p:cNvSpPr>
          <p:nvPr/>
        </p:nvSpPr>
        <p:spPr bwMode="auto">
          <a:xfrm>
            <a:off x="7418388" y="2611438"/>
            <a:ext cx="614362" cy="1108075"/>
          </a:xfrm>
          <a:prstGeom prst="rect">
            <a:avLst/>
          </a:prstGeom>
          <a:noFill/>
          <a:ln w="9525">
            <a:noFill/>
            <a:miter lim="800000"/>
            <a:headEnd/>
            <a:tailEnd/>
          </a:ln>
        </p:spPr>
        <p:txBody>
          <a:bodyPr wrap="none">
            <a:spAutoFit/>
          </a:bodyPr>
          <a:lstStyle/>
          <a:p>
            <a:r>
              <a:rPr lang="it-IT" sz="6600">
                <a:latin typeface="Calibri" pitchFamily="34" charset="0"/>
              </a:rPr>
              <a:t>3</a:t>
            </a:r>
          </a:p>
        </p:txBody>
      </p:sp>
      <p:sp>
        <p:nvSpPr>
          <p:cNvPr id="29705" name="CasellaDiTesto 9"/>
          <p:cNvSpPr txBox="1">
            <a:spLocks noChangeArrowheads="1"/>
          </p:cNvSpPr>
          <p:nvPr/>
        </p:nvSpPr>
        <p:spPr bwMode="auto">
          <a:xfrm>
            <a:off x="550863" y="3322638"/>
            <a:ext cx="2216150" cy="1754187"/>
          </a:xfrm>
          <a:prstGeom prst="rect">
            <a:avLst/>
          </a:prstGeom>
          <a:noFill/>
          <a:ln w="9525">
            <a:noFill/>
            <a:miter lim="800000"/>
            <a:headEnd/>
            <a:tailEnd/>
          </a:ln>
        </p:spPr>
        <p:txBody>
          <a:bodyPr wrap="none">
            <a:spAutoFit/>
          </a:bodyPr>
          <a:lstStyle/>
          <a:p>
            <a:r>
              <a:rPr lang="it-IT" sz="3600">
                <a:latin typeface="Calibri" pitchFamily="34" charset="0"/>
              </a:rPr>
              <a:t>Pennelli e  </a:t>
            </a:r>
          </a:p>
          <a:p>
            <a:r>
              <a:rPr lang="it-IT" sz="3600">
                <a:latin typeface="Calibri" pitchFamily="34" charset="0"/>
              </a:rPr>
              <a:t>Strumenti</a:t>
            </a:r>
          </a:p>
          <a:p>
            <a:r>
              <a:rPr lang="it-IT" sz="3600">
                <a:latin typeface="Calibri" pitchFamily="34" charset="0"/>
              </a:rPr>
              <a:t>di scrittura</a:t>
            </a:r>
          </a:p>
        </p:txBody>
      </p:sp>
      <p:sp>
        <p:nvSpPr>
          <p:cNvPr id="29706" name="CasellaDiTesto 10"/>
          <p:cNvSpPr txBox="1">
            <a:spLocks noChangeArrowheads="1"/>
          </p:cNvSpPr>
          <p:nvPr/>
        </p:nvSpPr>
        <p:spPr bwMode="auto">
          <a:xfrm>
            <a:off x="4281488" y="3365500"/>
            <a:ext cx="1446212" cy="708025"/>
          </a:xfrm>
          <a:prstGeom prst="rect">
            <a:avLst/>
          </a:prstGeom>
          <a:noFill/>
          <a:ln w="9525">
            <a:noFill/>
            <a:miter lim="800000"/>
            <a:headEnd/>
            <a:tailEnd/>
          </a:ln>
        </p:spPr>
        <p:txBody>
          <a:bodyPr wrap="none">
            <a:spAutoFit/>
          </a:bodyPr>
          <a:lstStyle/>
          <a:p>
            <a:r>
              <a:rPr lang="it-IT" sz="4000">
                <a:latin typeface="Calibri" pitchFamily="34" charset="0"/>
              </a:rPr>
              <a:t>forme</a:t>
            </a:r>
          </a:p>
        </p:txBody>
      </p:sp>
      <p:sp>
        <p:nvSpPr>
          <p:cNvPr id="29707" name="CasellaDiTesto 11"/>
          <p:cNvSpPr txBox="1">
            <a:spLocks noChangeArrowheads="1"/>
          </p:cNvSpPr>
          <p:nvPr/>
        </p:nvSpPr>
        <p:spPr bwMode="auto">
          <a:xfrm>
            <a:off x="7105650" y="3476625"/>
            <a:ext cx="1471613" cy="768350"/>
          </a:xfrm>
          <a:prstGeom prst="rect">
            <a:avLst/>
          </a:prstGeom>
          <a:noFill/>
          <a:ln w="9525">
            <a:noFill/>
            <a:miter lim="800000"/>
            <a:headEnd/>
            <a:tailEnd/>
          </a:ln>
        </p:spPr>
        <p:txBody>
          <a:bodyPr wrap="none">
            <a:spAutoFit/>
          </a:bodyPr>
          <a:lstStyle/>
          <a:p>
            <a:r>
              <a:rPr lang="it-IT" sz="4400">
                <a:latin typeface="Calibri" pitchFamily="34" charset="0"/>
              </a:rPr>
              <a:t>colori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magine 2"/>
          <p:cNvPicPr>
            <a:picLocks noChangeAspect="1"/>
          </p:cNvPicPr>
          <p:nvPr/>
        </p:nvPicPr>
        <p:blipFill>
          <a:blip r:embed="rId2"/>
          <a:srcRect/>
          <a:stretch>
            <a:fillRect/>
          </a:stretch>
        </p:blipFill>
        <p:spPr bwMode="auto">
          <a:xfrm>
            <a:off x="3779838" y="2924175"/>
            <a:ext cx="4694237" cy="3506788"/>
          </a:xfrm>
          <a:prstGeom prst="rect">
            <a:avLst/>
          </a:prstGeom>
          <a:noFill/>
          <a:ln w="9525">
            <a:noFill/>
            <a:miter lim="800000"/>
            <a:headEnd/>
            <a:tailEnd/>
          </a:ln>
        </p:spPr>
      </p:pic>
      <p:pic>
        <p:nvPicPr>
          <p:cNvPr id="30722" name="Immagine 1"/>
          <p:cNvPicPr>
            <a:picLocks noChangeAspect="1"/>
          </p:cNvPicPr>
          <p:nvPr/>
        </p:nvPicPr>
        <p:blipFill>
          <a:blip r:embed="rId3"/>
          <a:srcRect/>
          <a:stretch>
            <a:fillRect/>
          </a:stretch>
        </p:blipFill>
        <p:spPr bwMode="auto">
          <a:xfrm>
            <a:off x="539750" y="595313"/>
            <a:ext cx="4151313" cy="3100387"/>
          </a:xfrm>
          <a:prstGeom prst="rect">
            <a:avLst/>
          </a:prstGeom>
          <a:noFill/>
          <a:ln w="9525">
            <a:noFill/>
            <a:miter lim="800000"/>
            <a:headEnd/>
            <a:tailEnd/>
          </a:ln>
        </p:spPr>
      </p:pic>
      <p:sp>
        <p:nvSpPr>
          <p:cNvPr id="30723" name="CasellaDiTesto 3"/>
          <p:cNvSpPr txBox="1">
            <a:spLocks noChangeArrowheads="1"/>
          </p:cNvSpPr>
          <p:nvPr/>
        </p:nvSpPr>
        <p:spPr bwMode="auto">
          <a:xfrm>
            <a:off x="5003800" y="385763"/>
            <a:ext cx="3470275" cy="2586037"/>
          </a:xfrm>
          <a:prstGeom prst="rect">
            <a:avLst/>
          </a:prstGeom>
          <a:noFill/>
          <a:ln w="9525">
            <a:noFill/>
            <a:miter lim="800000"/>
            <a:headEnd/>
            <a:tailEnd/>
          </a:ln>
        </p:spPr>
        <p:txBody>
          <a:bodyPr>
            <a:spAutoFit/>
          </a:bodyPr>
          <a:lstStyle/>
          <a:p>
            <a:pPr algn="just"/>
            <a:r>
              <a:rPr lang="it-IT" b="1">
                <a:solidFill>
                  <a:srgbClr val="000000"/>
                </a:solidFill>
                <a:latin typeface="trebuchet ms" pitchFamily="34" charset="0"/>
              </a:rPr>
              <a:t>Obiettivi formativi</a:t>
            </a:r>
            <a:endParaRPr lang="it-IT">
              <a:solidFill>
                <a:srgbClr val="000000"/>
              </a:solidFill>
              <a:latin typeface="trebuchet ms" pitchFamily="34" charset="0"/>
            </a:endParaRPr>
          </a:p>
          <a:p>
            <a:pPr algn="just">
              <a:buFont typeface="Arial" charset="0"/>
              <a:buChar char="•"/>
            </a:pPr>
            <a:r>
              <a:rPr lang="it-IT">
                <a:solidFill>
                  <a:srgbClr val="000000"/>
                </a:solidFill>
                <a:latin typeface="trebuchet ms" pitchFamily="34" charset="0"/>
              </a:rPr>
              <a:t>Esplorare direttamente oggetti e strumenti tecnologici</a:t>
            </a:r>
          </a:p>
          <a:p>
            <a:pPr algn="just">
              <a:buFont typeface="Arial" charset="0"/>
              <a:buChar char="•"/>
            </a:pPr>
            <a:r>
              <a:rPr lang="it-IT">
                <a:solidFill>
                  <a:srgbClr val="000000"/>
                </a:solidFill>
                <a:latin typeface="trebuchet ms" pitchFamily="34" charset="0"/>
              </a:rPr>
              <a:t>tradurre e rielaborare messaggi in codici diversi</a:t>
            </a:r>
          </a:p>
          <a:p>
            <a:pPr algn="just">
              <a:buFont typeface="Arial" charset="0"/>
              <a:buChar char="•"/>
            </a:pPr>
            <a:r>
              <a:rPr lang="it-IT">
                <a:solidFill>
                  <a:srgbClr val="000000"/>
                </a:solidFill>
                <a:latin typeface="trebuchet ms" pitchFamily="34" charset="0"/>
              </a:rPr>
              <a:t>arricchire il vocabolario di termini tecnologici</a:t>
            </a:r>
          </a:p>
          <a:p>
            <a:pPr algn="just">
              <a:buFont typeface="Arial" charset="0"/>
              <a:buChar char="•"/>
            </a:pPr>
            <a:r>
              <a:rPr lang="it-IT">
                <a:solidFill>
                  <a:srgbClr val="000000"/>
                </a:solidFill>
                <a:latin typeface="trebuchet ms" pitchFamily="34" charset="0"/>
              </a:rPr>
              <a:t>stimolare l’esercizio personale e diretto</a:t>
            </a:r>
          </a:p>
        </p:txBody>
      </p:sp>
      <p:sp>
        <p:nvSpPr>
          <p:cNvPr id="30724" name="CasellaDiTesto 4"/>
          <p:cNvSpPr txBox="1">
            <a:spLocks noChangeArrowheads="1"/>
          </p:cNvSpPr>
          <p:nvPr/>
        </p:nvSpPr>
        <p:spPr bwMode="auto">
          <a:xfrm>
            <a:off x="376238" y="3698875"/>
            <a:ext cx="3376612" cy="2586038"/>
          </a:xfrm>
          <a:prstGeom prst="rect">
            <a:avLst/>
          </a:prstGeom>
          <a:noFill/>
          <a:ln w="9525">
            <a:noFill/>
            <a:miter lim="800000"/>
            <a:headEnd/>
            <a:tailEnd/>
          </a:ln>
        </p:spPr>
        <p:txBody>
          <a:bodyPr>
            <a:spAutoFit/>
          </a:bodyPr>
          <a:lstStyle/>
          <a:p>
            <a:pPr algn="just">
              <a:buFont typeface="Arial" charset="0"/>
              <a:buChar char="•"/>
            </a:pPr>
            <a:r>
              <a:rPr lang="it-IT">
                <a:solidFill>
                  <a:srgbClr val="000000"/>
                </a:solidFill>
                <a:latin typeface="trebuchet ms" pitchFamily="34" charset="0"/>
              </a:rPr>
              <a:t>consolidare la capacità di scelte autonome</a:t>
            </a:r>
          </a:p>
          <a:p>
            <a:pPr algn="just">
              <a:buFont typeface="Arial" charset="0"/>
              <a:buChar char="•"/>
            </a:pPr>
            <a:r>
              <a:rPr lang="it-IT">
                <a:solidFill>
                  <a:srgbClr val="000000"/>
                </a:solidFill>
                <a:latin typeface="trebuchet ms" pitchFamily="34" charset="0"/>
              </a:rPr>
              <a:t>sostenere la conquista dell’autostima</a:t>
            </a:r>
          </a:p>
          <a:p>
            <a:pPr algn="just">
              <a:buFont typeface="Arial" charset="0"/>
              <a:buChar char="•"/>
            </a:pPr>
            <a:r>
              <a:rPr lang="it-IT">
                <a:solidFill>
                  <a:srgbClr val="000000"/>
                </a:solidFill>
                <a:latin typeface="trebuchet ms" pitchFamily="34" charset="0"/>
              </a:rPr>
              <a:t>favorire il senso della collaborazione tra compagni</a:t>
            </a:r>
          </a:p>
          <a:p>
            <a:pPr algn="just">
              <a:buFont typeface="Arial" charset="0"/>
              <a:buChar char="•"/>
            </a:pPr>
            <a:r>
              <a:rPr lang="it-IT">
                <a:solidFill>
                  <a:srgbClr val="000000"/>
                </a:solidFill>
                <a:latin typeface="trebuchet ms" pitchFamily="34" charset="0"/>
              </a:rPr>
              <a:t>utilizzare il linguaggio multimediale come forma libera d’espressione.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asellaDiTesto 1"/>
          <p:cNvSpPr txBox="1">
            <a:spLocks noChangeArrowheads="1"/>
          </p:cNvSpPr>
          <p:nvPr/>
        </p:nvSpPr>
        <p:spPr bwMode="auto">
          <a:xfrm>
            <a:off x="265113" y="404813"/>
            <a:ext cx="8582025" cy="5694362"/>
          </a:xfrm>
          <a:prstGeom prst="rect">
            <a:avLst/>
          </a:prstGeom>
          <a:noFill/>
          <a:ln w="9525">
            <a:noFill/>
            <a:miter lim="800000"/>
            <a:headEnd/>
            <a:tailEnd/>
          </a:ln>
        </p:spPr>
        <p:txBody>
          <a:bodyPr wrap="none">
            <a:spAutoFit/>
          </a:bodyPr>
          <a:lstStyle/>
          <a:p>
            <a:pPr algn="ctr"/>
            <a:r>
              <a:rPr lang="it-IT" sz="3200" b="1">
                <a:latin typeface="Calibri" pitchFamily="34" charset="0"/>
              </a:rPr>
              <a:t>Traguardi per lo sviluppo della competenza</a:t>
            </a:r>
          </a:p>
          <a:p>
            <a:pPr algn="ctr"/>
            <a:r>
              <a:rPr lang="it-IT" sz="3200" b="1">
                <a:latin typeface="Calibri" pitchFamily="34" charset="0"/>
              </a:rPr>
              <a:t>IMMAGINI, SUONI, COLORI</a:t>
            </a:r>
            <a:endParaRPr lang="it-IT" sz="3200">
              <a:latin typeface="Calibri" pitchFamily="34" charset="0"/>
            </a:endParaRPr>
          </a:p>
          <a:p>
            <a:pPr algn="ctr"/>
            <a:r>
              <a:rPr lang="it-IT" sz="2000">
                <a:latin typeface="Calibri" pitchFamily="34" charset="0"/>
              </a:rPr>
              <a:t> </a:t>
            </a:r>
          </a:p>
          <a:p>
            <a:pPr algn="ctr"/>
            <a:r>
              <a:rPr lang="it-IT" sz="2000">
                <a:latin typeface="Calibri" pitchFamily="34" charset="0"/>
              </a:rPr>
              <a:t>Il bambino comunica, esprime emozioni, </a:t>
            </a:r>
            <a:r>
              <a:rPr lang="it-IT" sz="2000" u="sng">
                <a:latin typeface="Calibri" pitchFamily="34" charset="0"/>
              </a:rPr>
              <a:t>racconta</a:t>
            </a:r>
            <a:r>
              <a:rPr lang="it-IT" sz="2000">
                <a:latin typeface="Calibri" pitchFamily="34" charset="0"/>
              </a:rPr>
              <a:t>, utilizzando le varie possibilità </a:t>
            </a:r>
          </a:p>
          <a:p>
            <a:pPr algn="ctr"/>
            <a:r>
              <a:rPr lang="it-IT" sz="2000">
                <a:latin typeface="Calibri" pitchFamily="34" charset="0"/>
              </a:rPr>
              <a:t>che il </a:t>
            </a:r>
            <a:r>
              <a:rPr lang="it-IT" sz="2000" u="sng">
                <a:latin typeface="Calibri" pitchFamily="34" charset="0"/>
              </a:rPr>
              <a:t>linguaggio del corpo </a:t>
            </a:r>
            <a:r>
              <a:rPr lang="it-IT" sz="2000">
                <a:latin typeface="Calibri" pitchFamily="34" charset="0"/>
              </a:rPr>
              <a:t>consente. </a:t>
            </a:r>
          </a:p>
          <a:p>
            <a:pPr algn="ctr"/>
            <a:r>
              <a:rPr lang="it-IT" sz="2000">
                <a:latin typeface="Calibri" pitchFamily="34" charset="0"/>
              </a:rPr>
              <a:t>Inventa storie e sa esprimerle attraverso </a:t>
            </a:r>
            <a:r>
              <a:rPr lang="it-IT" sz="2000" u="sng">
                <a:latin typeface="Calibri" pitchFamily="34" charset="0"/>
              </a:rPr>
              <a:t>la drammatizzazione</a:t>
            </a:r>
            <a:r>
              <a:rPr lang="it-IT" sz="2000">
                <a:latin typeface="Calibri" pitchFamily="34" charset="0"/>
              </a:rPr>
              <a:t>, </a:t>
            </a:r>
            <a:r>
              <a:rPr lang="it-IT" sz="2000" u="sng">
                <a:latin typeface="Calibri" pitchFamily="34" charset="0"/>
              </a:rPr>
              <a:t>il disegno,</a:t>
            </a:r>
          </a:p>
          <a:p>
            <a:pPr algn="ctr"/>
            <a:r>
              <a:rPr lang="it-IT" sz="2000" u="sng">
                <a:latin typeface="Calibri" pitchFamily="34" charset="0"/>
              </a:rPr>
              <a:t> la pittura e altre attività manipolative</a:t>
            </a:r>
            <a:r>
              <a:rPr lang="it-IT" sz="2000">
                <a:latin typeface="Calibri" pitchFamily="34" charset="0"/>
              </a:rPr>
              <a:t>; utilizza materiali e strumenti, </a:t>
            </a:r>
          </a:p>
          <a:p>
            <a:pPr algn="ctr"/>
            <a:r>
              <a:rPr lang="it-IT" sz="2000">
                <a:latin typeface="Calibri" pitchFamily="34" charset="0"/>
              </a:rPr>
              <a:t>tecniche espressive e creative; </a:t>
            </a:r>
            <a:r>
              <a:rPr lang="it-IT" sz="2000">
                <a:solidFill>
                  <a:srgbClr val="FF0000"/>
                </a:solidFill>
                <a:latin typeface="Calibri" pitchFamily="34" charset="0"/>
              </a:rPr>
              <a:t>esplora le potenzialità offerte dalle tecnologie.</a:t>
            </a:r>
          </a:p>
          <a:p>
            <a:pPr algn="ctr"/>
            <a:r>
              <a:rPr lang="it-IT" sz="2000">
                <a:latin typeface="Calibri" pitchFamily="34" charset="0"/>
              </a:rPr>
              <a:t>Segue con curiosità e piacere spettacoli di vario tipo</a:t>
            </a:r>
          </a:p>
          <a:p>
            <a:pPr algn="ctr"/>
            <a:r>
              <a:rPr lang="it-IT" sz="2000">
                <a:latin typeface="Calibri" pitchFamily="34" charset="0"/>
              </a:rPr>
              <a:t> (teatrali, musicali, visivi, di animazione …); sviluppa interesse per</a:t>
            </a:r>
          </a:p>
          <a:p>
            <a:pPr algn="ctr"/>
            <a:r>
              <a:rPr lang="it-IT" sz="2000">
                <a:latin typeface="Calibri" pitchFamily="34" charset="0"/>
              </a:rPr>
              <a:t> </a:t>
            </a:r>
            <a:r>
              <a:rPr lang="it-IT" sz="2000" u="sng">
                <a:latin typeface="Calibri" pitchFamily="34" charset="0"/>
              </a:rPr>
              <a:t>l’ascolto della musica </a:t>
            </a:r>
            <a:r>
              <a:rPr lang="it-IT" sz="2000">
                <a:latin typeface="Calibri" pitchFamily="34" charset="0"/>
              </a:rPr>
              <a:t>e per la fruizione di opere d’arte. </a:t>
            </a:r>
          </a:p>
          <a:p>
            <a:pPr algn="ctr"/>
            <a:r>
              <a:rPr lang="it-IT" sz="2000">
                <a:latin typeface="Calibri" pitchFamily="34" charset="0"/>
              </a:rPr>
              <a:t>Scopre il paesaggio sonoro attraverso attività di percezione</a:t>
            </a:r>
          </a:p>
          <a:p>
            <a:pPr algn="ctr"/>
            <a:r>
              <a:rPr lang="it-IT" sz="2000">
                <a:latin typeface="Calibri" pitchFamily="34" charset="0"/>
              </a:rPr>
              <a:t> e produzione musicale utilizzando voce, corpo e oggetti. </a:t>
            </a:r>
          </a:p>
          <a:p>
            <a:pPr algn="ctr"/>
            <a:r>
              <a:rPr lang="it-IT" sz="2000">
                <a:latin typeface="Calibri" pitchFamily="34" charset="0"/>
              </a:rPr>
              <a:t>Sperimenta e combina elementi musicali di base, </a:t>
            </a:r>
          </a:p>
          <a:p>
            <a:pPr algn="ctr"/>
            <a:r>
              <a:rPr lang="it-IT" sz="2000">
                <a:latin typeface="Calibri" pitchFamily="34" charset="0"/>
              </a:rPr>
              <a:t>producendo semplici sequenze sonoro-musicali. </a:t>
            </a:r>
          </a:p>
          <a:p>
            <a:pPr algn="ctr"/>
            <a:r>
              <a:rPr lang="it-IT" sz="2000">
                <a:latin typeface="Calibri" pitchFamily="34" charset="0"/>
              </a:rPr>
              <a:t>Esplora i primi alfabeti musicali, utilizzando anche i simboli </a:t>
            </a:r>
          </a:p>
          <a:p>
            <a:pPr algn="ctr"/>
            <a:r>
              <a:rPr lang="it-IT" sz="2000">
                <a:latin typeface="Calibri" pitchFamily="34" charset="0"/>
              </a:rPr>
              <a:t>di una notazione informale per codificare i suoni percepiti e riprodurli</a:t>
            </a:r>
            <a:r>
              <a:rPr lang="it-IT">
                <a:latin typeface="Calibri"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1"/>
          <p:cNvPicPr>
            <a:picLocks noChangeAspect="1"/>
          </p:cNvPicPr>
          <p:nvPr/>
        </p:nvPicPr>
        <p:blipFill>
          <a:blip r:embed="rId2"/>
          <a:srcRect/>
          <a:stretch>
            <a:fillRect/>
          </a:stretch>
        </p:blipFill>
        <p:spPr bwMode="auto">
          <a:xfrm>
            <a:off x="250825" y="549275"/>
            <a:ext cx="5191125" cy="3671888"/>
          </a:xfrm>
          <a:prstGeom prst="rect">
            <a:avLst/>
          </a:prstGeom>
          <a:noFill/>
          <a:ln w="9525">
            <a:noFill/>
            <a:miter lim="800000"/>
            <a:headEnd/>
            <a:tailEnd/>
          </a:ln>
        </p:spPr>
      </p:pic>
      <p:sp>
        <p:nvSpPr>
          <p:cNvPr id="31746" name="CasellaDiTesto 4"/>
          <p:cNvSpPr txBox="1">
            <a:spLocks noChangeArrowheads="1"/>
          </p:cNvSpPr>
          <p:nvPr/>
        </p:nvSpPr>
        <p:spPr bwMode="auto">
          <a:xfrm>
            <a:off x="5637213" y="533400"/>
            <a:ext cx="2879725" cy="6156325"/>
          </a:xfrm>
          <a:prstGeom prst="rect">
            <a:avLst/>
          </a:prstGeom>
          <a:noFill/>
          <a:ln w="9525">
            <a:noFill/>
            <a:miter lim="800000"/>
            <a:headEnd/>
            <a:tailEnd/>
          </a:ln>
        </p:spPr>
        <p:txBody>
          <a:bodyPr>
            <a:spAutoFit/>
          </a:bodyPr>
          <a:lstStyle/>
          <a:p>
            <a:r>
              <a:rPr lang="it-IT" b="1">
                <a:latin typeface="Calibri" pitchFamily="34" charset="0"/>
              </a:rPr>
              <a:t>Unità 1 – Alfabetizzazione informatica</a:t>
            </a:r>
            <a:br>
              <a:rPr lang="it-IT" b="1">
                <a:latin typeface="Calibri" pitchFamily="34" charset="0"/>
              </a:rPr>
            </a:br>
            <a:r>
              <a:rPr lang="it-IT" sz="1400">
                <a:latin typeface="Calibri" pitchFamily="34" charset="0"/>
              </a:rPr>
              <a:t>OBIETTIVI SPECIFICI</a:t>
            </a:r>
            <a:br>
              <a:rPr lang="it-IT" sz="1400">
                <a:latin typeface="Calibri" pitchFamily="34" charset="0"/>
              </a:rPr>
            </a:br>
            <a:r>
              <a:rPr lang="it-IT" sz="1400">
                <a:latin typeface="Calibri" pitchFamily="34" charset="0"/>
              </a:rPr>
              <a:t>.Conoscere il computer, le sue componenti, le periferiche</a:t>
            </a:r>
            <a:br>
              <a:rPr lang="it-IT" sz="1400">
                <a:latin typeface="Calibri" pitchFamily="34" charset="0"/>
              </a:rPr>
            </a:br>
            <a:r>
              <a:rPr lang="it-IT" sz="1400">
                <a:latin typeface="Calibri" pitchFamily="34" charset="0"/>
              </a:rPr>
              <a:t>.conoscere i possibili impieghi del computer</a:t>
            </a:r>
            <a:br>
              <a:rPr lang="it-IT" sz="1400">
                <a:latin typeface="Calibri" pitchFamily="34" charset="0"/>
              </a:rPr>
            </a:br>
            <a:r>
              <a:rPr lang="it-IT" sz="1400">
                <a:latin typeface="Calibri" pitchFamily="34" charset="0"/>
              </a:rPr>
              <a:t>.saper avviare e spegnere la macchina</a:t>
            </a:r>
            <a:br>
              <a:rPr lang="it-IT" sz="1400">
                <a:latin typeface="Calibri" pitchFamily="34" charset="0"/>
              </a:rPr>
            </a:br>
            <a:r>
              <a:rPr lang="it-IT" sz="1400">
                <a:latin typeface="Calibri" pitchFamily="34" charset="0"/>
              </a:rPr>
              <a:t>.saper utilizzare correttamente i pulsanti del mouse</a:t>
            </a:r>
            <a:r>
              <a:rPr lang="it-IT">
                <a:latin typeface="Calibri" pitchFamily="34" charset="0"/>
              </a:rPr>
              <a:t/>
            </a:r>
            <a:br>
              <a:rPr lang="it-IT">
                <a:latin typeface="Calibri" pitchFamily="34" charset="0"/>
              </a:rPr>
            </a:br>
            <a:endParaRPr lang="it-IT" b="1">
              <a:latin typeface="Calibri" pitchFamily="34" charset="0"/>
            </a:endParaRPr>
          </a:p>
          <a:p>
            <a:r>
              <a:rPr lang="it-IT" b="1">
                <a:latin typeface="Calibri" pitchFamily="34" charset="0"/>
              </a:rPr>
              <a:t>Unità 2 – Il gioco</a:t>
            </a:r>
          </a:p>
          <a:p>
            <a:r>
              <a:rPr lang="it-IT" sz="1400">
                <a:latin typeface="Calibri" pitchFamily="34" charset="0"/>
              </a:rPr>
              <a:t>OBIETTIVI SPECIFICI</a:t>
            </a:r>
            <a:br>
              <a:rPr lang="it-IT" sz="1400">
                <a:latin typeface="Calibri" pitchFamily="34" charset="0"/>
              </a:rPr>
            </a:br>
            <a:r>
              <a:rPr lang="it-IT" sz="1400">
                <a:latin typeface="Calibri" pitchFamily="34" charset="0"/>
              </a:rPr>
              <a:t>.Collaborare, quando richiesto, con i compagni</a:t>
            </a:r>
          </a:p>
          <a:p>
            <a:r>
              <a:rPr lang="it-IT" sz="1400">
                <a:latin typeface="Calibri" pitchFamily="34" charset="0"/>
              </a:rPr>
              <a:t>.comunicare ai compagni e all’insegnante le sensazioni che un gioco può suscitare</a:t>
            </a:r>
            <a:br>
              <a:rPr lang="it-IT" sz="1400">
                <a:latin typeface="Calibri" pitchFamily="34" charset="0"/>
              </a:rPr>
            </a:br>
            <a:r>
              <a:rPr lang="it-IT" sz="1400">
                <a:latin typeface="Calibri" pitchFamily="34" charset="0"/>
              </a:rPr>
              <a:t>.rispettare i tempi dei compagni</a:t>
            </a:r>
            <a:br>
              <a:rPr lang="it-IT" sz="1400">
                <a:latin typeface="Calibri" pitchFamily="34" charset="0"/>
              </a:rPr>
            </a:br>
            <a:r>
              <a:rPr lang="it-IT" sz="1400">
                <a:latin typeface="Calibri" pitchFamily="34" charset="0"/>
              </a:rPr>
              <a:t>.concentrarsi sull’attività proposta</a:t>
            </a:r>
            <a:br>
              <a:rPr lang="it-IT" sz="1400">
                <a:latin typeface="Calibri" pitchFamily="34" charset="0"/>
              </a:rPr>
            </a:br>
            <a:r>
              <a:rPr lang="it-IT" sz="1400">
                <a:latin typeface="Calibri" pitchFamily="34" charset="0"/>
              </a:rPr>
              <a:t>.perfezionare il controllo oculo-manuale</a:t>
            </a:r>
            <a:br>
              <a:rPr lang="it-IT" sz="1400">
                <a:latin typeface="Calibri" pitchFamily="34" charset="0"/>
              </a:rPr>
            </a:br>
            <a:r>
              <a:rPr lang="it-IT" sz="1400">
                <a:latin typeface="Calibri" pitchFamily="34" charset="0"/>
              </a:rPr>
              <a:t>.direzionare il movimento del mouse in relazione a quanto appare sul monitor</a:t>
            </a:r>
            <a:endParaRPr lang="it-IT" sz="1400" b="1">
              <a:latin typeface="Calibri" pitchFamily="34" charset="0"/>
            </a:endParaRPr>
          </a:p>
          <a:p>
            <a:endParaRPr lang="it-IT" sz="1400">
              <a:latin typeface="Calibri" pitchFamily="34" charset="0"/>
            </a:endParaRPr>
          </a:p>
        </p:txBody>
      </p:sp>
      <p:pic>
        <p:nvPicPr>
          <p:cNvPr id="31747" name="Immagine 3"/>
          <p:cNvPicPr>
            <a:picLocks noChangeAspect="1"/>
          </p:cNvPicPr>
          <p:nvPr/>
        </p:nvPicPr>
        <p:blipFill>
          <a:blip r:embed="rId3"/>
          <a:srcRect/>
          <a:stretch>
            <a:fillRect/>
          </a:stretch>
        </p:blipFill>
        <p:spPr bwMode="auto">
          <a:xfrm>
            <a:off x="250825" y="4289425"/>
            <a:ext cx="3313113" cy="1792288"/>
          </a:xfrm>
          <a:prstGeom prst="rect">
            <a:avLst/>
          </a:prstGeom>
          <a:noFill/>
          <a:ln w="9525">
            <a:noFill/>
            <a:miter lim="800000"/>
            <a:headEnd/>
            <a:tailEnd/>
          </a:ln>
        </p:spPr>
      </p:pic>
      <p:pic>
        <p:nvPicPr>
          <p:cNvPr id="31748" name="Immagine 2"/>
          <p:cNvPicPr>
            <a:picLocks noChangeAspect="1"/>
          </p:cNvPicPr>
          <p:nvPr/>
        </p:nvPicPr>
        <p:blipFill>
          <a:blip r:embed="rId4"/>
          <a:srcRect/>
          <a:stretch>
            <a:fillRect/>
          </a:stretch>
        </p:blipFill>
        <p:spPr bwMode="auto">
          <a:xfrm>
            <a:off x="2214563" y="4991100"/>
            <a:ext cx="3249612" cy="17605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magine 1"/>
          <p:cNvPicPr>
            <a:picLocks noChangeAspect="1"/>
          </p:cNvPicPr>
          <p:nvPr/>
        </p:nvPicPr>
        <p:blipFill>
          <a:blip r:embed="rId2"/>
          <a:srcRect/>
          <a:stretch>
            <a:fillRect/>
          </a:stretch>
        </p:blipFill>
        <p:spPr bwMode="auto">
          <a:xfrm>
            <a:off x="395288" y="404813"/>
            <a:ext cx="5283200" cy="2674937"/>
          </a:xfrm>
          <a:prstGeom prst="rect">
            <a:avLst/>
          </a:prstGeom>
          <a:noFill/>
          <a:ln w="9525">
            <a:noFill/>
            <a:miter lim="800000"/>
            <a:headEnd/>
            <a:tailEnd/>
          </a:ln>
        </p:spPr>
      </p:pic>
      <p:pic>
        <p:nvPicPr>
          <p:cNvPr id="32770" name="Immagine 2"/>
          <p:cNvPicPr>
            <a:picLocks noChangeAspect="1"/>
          </p:cNvPicPr>
          <p:nvPr/>
        </p:nvPicPr>
        <p:blipFill>
          <a:blip r:embed="rId3"/>
          <a:srcRect/>
          <a:stretch>
            <a:fillRect/>
          </a:stretch>
        </p:blipFill>
        <p:spPr bwMode="auto">
          <a:xfrm>
            <a:off x="231775" y="3316288"/>
            <a:ext cx="5610225" cy="2722562"/>
          </a:xfrm>
          <a:prstGeom prst="rect">
            <a:avLst/>
          </a:prstGeom>
          <a:noFill/>
          <a:ln w="9525">
            <a:noFill/>
            <a:miter lim="800000"/>
            <a:headEnd/>
            <a:tailEnd/>
          </a:ln>
        </p:spPr>
      </p:pic>
      <p:sp>
        <p:nvSpPr>
          <p:cNvPr id="32771" name="CasellaDiTesto 3"/>
          <p:cNvSpPr txBox="1">
            <a:spLocks noChangeArrowheads="1"/>
          </p:cNvSpPr>
          <p:nvPr/>
        </p:nvSpPr>
        <p:spPr bwMode="auto">
          <a:xfrm>
            <a:off x="6011863" y="620713"/>
            <a:ext cx="2971800" cy="2524125"/>
          </a:xfrm>
          <a:prstGeom prst="rect">
            <a:avLst/>
          </a:prstGeom>
          <a:noFill/>
          <a:ln w="9525">
            <a:noFill/>
            <a:miter lim="800000"/>
            <a:headEnd/>
            <a:tailEnd/>
          </a:ln>
        </p:spPr>
        <p:txBody>
          <a:bodyPr>
            <a:spAutoFit/>
          </a:bodyPr>
          <a:lstStyle/>
          <a:p>
            <a:r>
              <a:rPr lang="it-IT" b="1">
                <a:latin typeface="Calibri" pitchFamily="34" charset="0"/>
              </a:rPr>
              <a:t>Unità 3 – Il disegno</a:t>
            </a:r>
            <a:br>
              <a:rPr lang="it-IT" b="1">
                <a:latin typeface="Calibri" pitchFamily="34" charset="0"/>
              </a:rPr>
            </a:br>
            <a:r>
              <a:rPr lang="it-IT" sz="1400">
                <a:latin typeface="Calibri" pitchFamily="34" charset="0"/>
              </a:rPr>
              <a:t>OBIETTIVI SPECIFICI</a:t>
            </a:r>
            <a:br>
              <a:rPr lang="it-IT" sz="1400">
                <a:latin typeface="Calibri" pitchFamily="34" charset="0"/>
              </a:rPr>
            </a:br>
            <a:r>
              <a:rPr lang="it-IT" sz="1400">
                <a:latin typeface="Calibri" pitchFamily="34" charset="0"/>
              </a:rPr>
              <a:t>.Sviluppare la coordinazione oculo-manuale</a:t>
            </a:r>
            <a:br>
              <a:rPr lang="it-IT" sz="1400">
                <a:latin typeface="Calibri" pitchFamily="34" charset="0"/>
              </a:rPr>
            </a:br>
            <a:r>
              <a:rPr lang="it-IT" sz="1400">
                <a:latin typeface="Calibri" pitchFamily="34" charset="0"/>
              </a:rPr>
              <a:t>.direzionare il movimento del mouse in relazione a quanto appare sul monitor</a:t>
            </a:r>
            <a:br>
              <a:rPr lang="it-IT" sz="1400">
                <a:latin typeface="Calibri" pitchFamily="34" charset="0"/>
              </a:rPr>
            </a:br>
            <a:r>
              <a:rPr lang="it-IT" sz="1400">
                <a:latin typeface="Calibri" pitchFamily="34" charset="0"/>
              </a:rPr>
              <a:t>.usare appropriatamente i colori e le forme</a:t>
            </a:r>
            <a:br>
              <a:rPr lang="it-IT" sz="1400">
                <a:latin typeface="Calibri" pitchFamily="34" charset="0"/>
              </a:rPr>
            </a:br>
            <a:r>
              <a:rPr lang="it-IT" sz="1400">
                <a:latin typeface="Calibri" pitchFamily="34" charset="0"/>
              </a:rPr>
              <a:t>.usare e organizzare lo spazio</a:t>
            </a:r>
            <a:br>
              <a:rPr lang="it-IT" sz="1400">
                <a:latin typeface="Calibri" pitchFamily="34" charset="0"/>
              </a:rPr>
            </a:br>
            <a:r>
              <a:rPr lang="it-IT" sz="1400">
                <a:latin typeface="Calibri" pitchFamily="34" charset="0"/>
              </a:rPr>
              <a:t>.sviluppare la fantasia.</a:t>
            </a:r>
          </a:p>
        </p:txBody>
      </p:sp>
      <p:sp>
        <p:nvSpPr>
          <p:cNvPr id="32772" name="CasellaDiTesto 4"/>
          <p:cNvSpPr txBox="1">
            <a:spLocks noChangeArrowheads="1"/>
          </p:cNvSpPr>
          <p:nvPr/>
        </p:nvSpPr>
        <p:spPr bwMode="auto">
          <a:xfrm>
            <a:off x="6011863" y="3316288"/>
            <a:ext cx="2663825" cy="1230312"/>
          </a:xfrm>
          <a:prstGeom prst="rect">
            <a:avLst/>
          </a:prstGeom>
          <a:noFill/>
          <a:ln w="9525">
            <a:noFill/>
            <a:miter lim="800000"/>
            <a:headEnd/>
            <a:tailEnd/>
          </a:ln>
        </p:spPr>
        <p:txBody>
          <a:bodyPr>
            <a:spAutoFit/>
          </a:bodyPr>
          <a:lstStyle/>
          <a:p>
            <a:r>
              <a:rPr lang="it-IT" b="1">
                <a:latin typeface="Calibri" pitchFamily="34" charset="0"/>
              </a:rPr>
              <a:t>Unità 4 – La scrittura</a:t>
            </a:r>
            <a:br>
              <a:rPr lang="it-IT" b="1">
                <a:latin typeface="Calibri" pitchFamily="34" charset="0"/>
              </a:rPr>
            </a:br>
            <a:r>
              <a:rPr lang="it-IT" sz="1400">
                <a:latin typeface="Calibri" pitchFamily="34" charset="0"/>
              </a:rPr>
              <a:t>OBIETTIVI SPECIFICI</a:t>
            </a:r>
            <a:r>
              <a:rPr lang="it-IT">
                <a:latin typeface="Calibri" pitchFamily="34" charset="0"/>
              </a:rPr>
              <a:t/>
            </a:r>
            <a:br>
              <a:rPr lang="it-IT">
                <a:latin typeface="Calibri" pitchFamily="34" charset="0"/>
              </a:rPr>
            </a:br>
            <a:r>
              <a:rPr lang="it-IT" sz="1400">
                <a:latin typeface="Calibri" pitchFamily="34" charset="0"/>
              </a:rPr>
              <a:t>• Riconoscere simboli, lettere, numeri sulla tastiera</a:t>
            </a:r>
            <a:br>
              <a:rPr lang="it-IT" sz="1400">
                <a:latin typeface="Calibri" pitchFamily="34" charset="0"/>
              </a:rPr>
            </a:br>
            <a:r>
              <a:rPr lang="it-IT" sz="1400">
                <a:latin typeface="Calibri" pitchFamily="34" charset="0"/>
              </a:rPr>
              <a:t>• scrivere lettere e copiare parole.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1"/>
          <p:cNvPicPr>
            <a:picLocks noChangeAspect="1"/>
          </p:cNvPicPr>
          <p:nvPr/>
        </p:nvPicPr>
        <p:blipFill>
          <a:blip r:embed="rId2"/>
          <a:srcRect/>
          <a:stretch>
            <a:fillRect/>
          </a:stretch>
        </p:blipFill>
        <p:spPr bwMode="auto">
          <a:xfrm>
            <a:off x="179388" y="260350"/>
            <a:ext cx="3632200" cy="1708150"/>
          </a:xfrm>
          <a:prstGeom prst="rect">
            <a:avLst/>
          </a:prstGeom>
          <a:noFill/>
          <a:ln w="9525">
            <a:noFill/>
            <a:miter lim="800000"/>
            <a:headEnd/>
            <a:tailEnd/>
          </a:ln>
        </p:spPr>
      </p:pic>
      <p:pic>
        <p:nvPicPr>
          <p:cNvPr id="33794" name="Immagine 2"/>
          <p:cNvPicPr>
            <a:picLocks noChangeAspect="1"/>
          </p:cNvPicPr>
          <p:nvPr/>
        </p:nvPicPr>
        <p:blipFill>
          <a:blip r:embed="rId3"/>
          <a:srcRect/>
          <a:stretch>
            <a:fillRect/>
          </a:stretch>
        </p:blipFill>
        <p:spPr bwMode="auto">
          <a:xfrm>
            <a:off x="3511550" y="3979863"/>
            <a:ext cx="5541963" cy="2878137"/>
          </a:xfrm>
          <a:prstGeom prst="rect">
            <a:avLst/>
          </a:prstGeom>
          <a:noFill/>
          <a:ln w="9525">
            <a:noFill/>
            <a:miter lim="800000"/>
            <a:headEnd/>
            <a:tailEnd/>
          </a:ln>
        </p:spPr>
      </p:pic>
      <p:pic>
        <p:nvPicPr>
          <p:cNvPr id="33795" name="Immagine 4"/>
          <p:cNvPicPr>
            <a:picLocks noChangeAspect="1"/>
          </p:cNvPicPr>
          <p:nvPr/>
        </p:nvPicPr>
        <p:blipFill>
          <a:blip r:embed="rId4"/>
          <a:srcRect/>
          <a:stretch>
            <a:fillRect/>
          </a:stretch>
        </p:blipFill>
        <p:spPr bwMode="auto">
          <a:xfrm>
            <a:off x="4140200" y="188913"/>
            <a:ext cx="4572000" cy="3414712"/>
          </a:xfrm>
          <a:prstGeom prst="rect">
            <a:avLst/>
          </a:prstGeom>
          <a:noFill/>
          <a:ln w="9525">
            <a:noFill/>
            <a:miter lim="800000"/>
            <a:headEnd/>
            <a:tailEnd/>
          </a:ln>
        </p:spPr>
      </p:pic>
      <p:sp>
        <p:nvSpPr>
          <p:cNvPr id="33796" name="CasellaDiTesto 5"/>
          <p:cNvSpPr txBox="1">
            <a:spLocks noChangeArrowheads="1"/>
          </p:cNvSpPr>
          <p:nvPr/>
        </p:nvSpPr>
        <p:spPr bwMode="auto">
          <a:xfrm>
            <a:off x="179388" y="2133600"/>
            <a:ext cx="3043237" cy="4308475"/>
          </a:xfrm>
          <a:prstGeom prst="rect">
            <a:avLst/>
          </a:prstGeom>
          <a:noFill/>
          <a:ln w="9525">
            <a:noFill/>
            <a:miter lim="800000"/>
            <a:headEnd/>
            <a:tailEnd/>
          </a:ln>
        </p:spPr>
        <p:txBody>
          <a:bodyPr>
            <a:spAutoFit/>
          </a:bodyPr>
          <a:lstStyle/>
          <a:p>
            <a:r>
              <a:rPr lang="it-IT" b="1">
                <a:latin typeface="Calibri" pitchFamily="34" charset="0"/>
              </a:rPr>
              <a:t>Unità 5 – La stampante</a:t>
            </a:r>
            <a:br>
              <a:rPr lang="it-IT" b="1">
                <a:latin typeface="Calibri" pitchFamily="34" charset="0"/>
              </a:rPr>
            </a:br>
            <a:r>
              <a:rPr lang="it-IT" sz="1400">
                <a:latin typeface="Calibri" pitchFamily="34" charset="0"/>
              </a:rPr>
              <a:t>OBIETTIVI SPECIFICI</a:t>
            </a:r>
            <a:br>
              <a:rPr lang="it-IT" sz="1400">
                <a:latin typeface="Calibri" pitchFamily="34" charset="0"/>
              </a:rPr>
            </a:br>
            <a:r>
              <a:rPr lang="it-IT" sz="1400">
                <a:latin typeface="Calibri" pitchFamily="34" charset="0"/>
              </a:rPr>
              <a:t>• Riconoscere le periferiche utili alla stampa degli elaborati</a:t>
            </a:r>
            <a:br>
              <a:rPr lang="it-IT" sz="1400">
                <a:latin typeface="Calibri" pitchFamily="34" charset="0"/>
              </a:rPr>
            </a:br>
            <a:r>
              <a:rPr lang="it-IT" sz="1400">
                <a:latin typeface="Calibri" pitchFamily="34" charset="0"/>
              </a:rPr>
              <a:t>• stampare il proprio elaborato attraverso le procedure indicate dall’insegnante</a:t>
            </a:r>
          </a:p>
          <a:p>
            <a:r>
              <a:rPr lang="it-IT" sz="1400">
                <a:latin typeface="Calibri" pitchFamily="34" charset="0"/>
              </a:rPr>
              <a:t>. Riprodurre il proprio elaborato con le matite</a:t>
            </a:r>
          </a:p>
          <a:p>
            <a:endParaRPr lang="it-IT" sz="1400">
              <a:latin typeface="Calibri" pitchFamily="34" charset="0"/>
            </a:endParaRPr>
          </a:p>
          <a:p>
            <a:endParaRPr lang="it-IT" sz="1400">
              <a:latin typeface="Calibri" pitchFamily="34" charset="0"/>
            </a:endParaRPr>
          </a:p>
          <a:p>
            <a:endParaRPr lang="it-IT" sz="1400">
              <a:latin typeface="Calibri" pitchFamily="34" charset="0"/>
            </a:endParaRPr>
          </a:p>
          <a:p>
            <a:endParaRPr lang="it-IT" sz="1400">
              <a:latin typeface="Calibri" pitchFamily="34" charset="0"/>
            </a:endParaRPr>
          </a:p>
          <a:p>
            <a:r>
              <a:rPr lang="it-IT" b="1">
                <a:latin typeface="Calibri" pitchFamily="34" charset="0"/>
              </a:rPr>
              <a:t>Unità 6 – Il mio pc</a:t>
            </a:r>
          </a:p>
          <a:p>
            <a:r>
              <a:rPr lang="it-IT" sz="1400">
                <a:latin typeface="Calibri" pitchFamily="34" charset="0"/>
              </a:rPr>
              <a:t>OBIETTIVI SPECIFICI</a:t>
            </a:r>
            <a:br>
              <a:rPr lang="it-IT" sz="1400">
                <a:latin typeface="Calibri" pitchFamily="34" charset="0"/>
              </a:rPr>
            </a:br>
            <a:r>
              <a:rPr lang="it-IT" sz="1400">
                <a:latin typeface="Calibri" pitchFamily="34" charset="0"/>
              </a:rPr>
              <a:t>• Riconoscere e riprodurre con carta e forbici il monitor del pc</a:t>
            </a:r>
          </a:p>
          <a:p>
            <a:r>
              <a:rPr lang="it-IT" sz="1400">
                <a:latin typeface="Calibri" pitchFamily="34" charset="0"/>
              </a:rPr>
              <a:t>• assimilare gli elementi riconoscibili sul desktop e riprodurli coi pennarelli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magine 2"/>
          <p:cNvPicPr>
            <a:picLocks noChangeAspect="1"/>
          </p:cNvPicPr>
          <p:nvPr/>
        </p:nvPicPr>
        <p:blipFill>
          <a:blip r:embed="rId2"/>
          <a:srcRect/>
          <a:stretch>
            <a:fillRect/>
          </a:stretch>
        </p:blipFill>
        <p:spPr bwMode="auto">
          <a:xfrm>
            <a:off x="107950" y="0"/>
            <a:ext cx="3071813" cy="2636838"/>
          </a:xfrm>
          <a:prstGeom prst="rect">
            <a:avLst/>
          </a:prstGeom>
          <a:noFill/>
          <a:ln w="9525">
            <a:noFill/>
            <a:miter lim="800000"/>
            <a:headEnd/>
            <a:tailEnd/>
          </a:ln>
        </p:spPr>
      </p:pic>
      <p:pic>
        <p:nvPicPr>
          <p:cNvPr id="34818" name="Immagine 4"/>
          <p:cNvPicPr>
            <a:picLocks noChangeAspect="1"/>
          </p:cNvPicPr>
          <p:nvPr/>
        </p:nvPicPr>
        <p:blipFill>
          <a:blip r:embed="rId3"/>
          <a:srcRect/>
          <a:stretch>
            <a:fillRect/>
          </a:stretch>
        </p:blipFill>
        <p:spPr bwMode="auto">
          <a:xfrm>
            <a:off x="250825" y="3074988"/>
            <a:ext cx="3590925" cy="3306762"/>
          </a:xfrm>
          <a:prstGeom prst="rect">
            <a:avLst/>
          </a:prstGeom>
          <a:noFill/>
          <a:ln w="9525">
            <a:noFill/>
            <a:miter lim="800000"/>
            <a:headEnd/>
            <a:tailEnd/>
          </a:ln>
        </p:spPr>
      </p:pic>
      <p:pic>
        <p:nvPicPr>
          <p:cNvPr id="34819" name="Immagine 3"/>
          <p:cNvPicPr>
            <a:picLocks noChangeAspect="1"/>
          </p:cNvPicPr>
          <p:nvPr/>
        </p:nvPicPr>
        <p:blipFill>
          <a:blip r:embed="rId4"/>
          <a:srcRect/>
          <a:stretch>
            <a:fillRect/>
          </a:stretch>
        </p:blipFill>
        <p:spPr bwMode="auto">
          <a:xfrm>
            <a:off x="2484438" y="3284538"/>
            <a:ext cx="3887787" cy="3146425"/>
          </a:xfrm>
          <a:prstGeom prst="rect">
            <a:avLst/>
          </a:prstGeom>
          <a:noFill/>
          <a:ln w="9525">
            <a:noFill/>
            <a:miter lim="800000"/>
            <a:headEnd/>
            <a:tailEnd/>
          </a:ln>
        </p:spPr>
      </p:pic>
      <p:pic>
        <p:nvPicPr>
          <p:cNvPr id="34820" name="Immagine 5"/>
          <p:cNvPicPr>
            <a:picLocks noChangeAspect="1"/>
          </p:cNvPicPr>
          <p:nvPr/>
        </p:nvPicPr>
        <p:blipFill>
          <a:blip r:embed="rId5"/>
          <a:srcRect/>
          <a:stretch>
            <a:fillRect/>
          </a:stretch>
        </p:blipFill>
        <p:spPr bwMode="auto">
          <a:xfrm>
            <a:off x="5683250" y="1136650"/>
            <a:ext cx="3603625" cy="4297363"/>
          </a:xfrm>
          <a:prstGeom prst="rect">
            <a:avLst/>
          </a:prstGeom>
          <a:noFill/>
          <a:ln w="9525">
            <a:noFill/>
            <a:miter lim="800000"/>
            <a:headEnd/>
            <a:tailEnd/>
          </a:ln>
        </p:spPr>
      </p:pic>
      <p:pic>
        <p:nvPicPr>
          <p:cNvPr id="34821" name="Immagine 6"/>
          <p:cNvPicPr>
            <a:picLocks noChangeAspect="1"/>
          </p:cNvPicPr>
          <p:nvPr/>
        </p:nvPicPr>
        <p:blipFill>
          <a:blip r:embed="rId6"/>
          <a:srcRect/>
          <a:stretch>
            <a:fillRect/>
          </a:stretch>
        </p:blipFill>
        <p:spPr bwMode="auto">
          <a:xfrm>
            <a:off x="2919413" y="188913"/>
            <a:ext cx="3462337" cy="3449637"/>
          </a:xfrm>
          <a:prstGeom prst="rect">
            <a:avLst/>
          </a:prstGeom>
          <a:noFill/>
          <a:ln w="9525">
            <a:noFill/>
            <a:miter lim="800000"/>
            <a:headEnd/>
            <a:tailEnd/>
          </a:ln>
        </p:spPr>
      </p:pic>
      <p:sp>
        <p:nvSpPr>
          <p:cNvPr id="34822" name="CasellaDiTesto 7"/>
          <p:cNvSpPr txBox="1">
            <a:spLocks noChangeArrowheads="1"/>
          </p:cNvSpPr>
          <p:nvPr/>
        </p:nvSpPr>
        <p:spPr bwMode="auto">
          <a:xfrm>
            <a:off x="3960813" y="6381750"/>
            <a:ext cx="5183187" cy="368300"/>
          </a:xfrm>
          <a:prstGeom prst="rect">
            <a:avLst/>
          </a:prstGeom>
          <a:noFill/>
          <a:ln w="9525">
            <a:noFill/>
            <a:miter lim="800000"/>
            <a:headEnd/>
            <a:tailEnd/>
          </a:ln>
        </p:spPr>
        <p:txBody>
          <a:bodyPr wrap="none">
            <a:spAutoFit/>
          </a:bodyPr>
          <a:lstStyle/>
          <a:p>
            <a:r>
              <a:rPr lang="it-IT">
                <a:latin typeface="Calibri" pitchFamily="34" charset="0"/>
                <a:hlinkClick r:id="rId7"/>
              </a:rPr>
              <a:t>http://www.zerboni.com/educational/Pc/disegni.php</a:t>
            </a:r>
            <a:endParaRPr lang="it-IT">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asellaDiTesto 2"/>
          <p:cNvSpPr txBox="1">
            <a:spLocks noChangeArrowheads="1"/>
          </p:cNvSpPr>
          <p:nvPr/>
        </p:nvSpPr>
        <p:spPr bwMode="auto">
          <a:xfrm>
            <a:off x="388938" y="363538"/>
            <a:ext cx="8066087" cy="6186487"/>
          </a:xfrm>
          <a:prstGeom prst="rect">
            <a:avLst/>
          </a:prstGeom>
          <a:noFill/>
          <a:ln w="9525">
            <a:noFill/>
            <a:miter lim="800000"/>
            <a:headEnd/>
            <a:tailEnd/>
          </a:ln>
        </p:spPr>
        <p:txBody>
          <a:bodyPr>
            <a:spAutoFit/>
          </a:bodyPr>
          <a:lstStyle/>
          <a:p>
            <a:r>
              <a:rPr lang="it-IT" b="1">
                <a:latin typeface="Calibri" pitchFamily="34" charset="0"/>
              </a:rPr>
              <a:t>SPUNTI E SUGGERIMENTI</a:t>
            </a:r>
            <a:br>
              <a:rPr lang="it-IT" b="1">
                <a:latin typeface="Calibri" pitchFamily="34" charset="0"/>
              </a:rPr>
            </a:br>
            <a:r>
              <a:rPr lang="it-IT" b="1">
                <a:latin typeface="Calibri" pitchFamily="34" charset="0"/>
              </a:rPr>
              <a:t>ESEMPIO DI LABORATORIO:  Creare un libro della gita con la fotocamera</a:t>
            </a:r>
          </a:p>
          <a:p>
            <a:endParaRPr lang="it-IT">
              <a:latin typeface="Calibri" pitchFamily="34" charset="0"/>
            </a:endParaRPr>
          </a:p>
          <a:p>
            <a:r>
              <a:rPr lang="it-IT">
                <a:latin typeface="Calibri" pitchFamily="34" charset="0"/>
              </a:rPr>
              <a:t>Materiali utilizzati:</a:t>
            </a:r>
          </a:p>
          <a:p>
            <a:r>
              <a:rPr lang="it-IT">
                <a:latin typeface="Calibri" pitchFamily="34" charset="0"/>
              </a:rPr>
              <a:t>Una fotocamera digitale e una stampante</a:t>
            </a:r>
          </a:p>
          <a:p>
            <a:endParaRPr lang="it-IT">
              <a:latin typeface="Calibri" pitchFamily="34" charset="0"/>
            </a:endParaRPr>
          </a:p>
          <a:p>
            <a:r>
              <a:rPr lang="it-IT">
                <a:latin typeface="Calibri" pitchFamily="34" charset="0"/>
              </a:rPr>
              <a:t>. Fotografare e esaminare tutte le immagini e parlarne in classe</a:t>
            </a:r>
          </a:p>
          <a:p>
            <a:r>
              <a:rPr lang="it-IT">
                <a:latin typeface="Calibri" pitchFamily="34" charset="0"/>
              </a:rPr>
              <a:t>. Cercare di stabilire un ordine per creare una sequenza.</a:t>
            </a:r>
          </a:p>
          <a:p>
            <a:r>
              <a:rPr lang="it-IT">
                <a:latin typeface="Calibri" pitchFamily="34" charset="0"/>
              </a:rPr>
              <a:t>. Chiedere a ogni bambino di scegliere la loro immagine preferita e di dire quale era il momento della gita che hanno trovato più divertente.  Es:"Questa è la foto preferita di Marta. Le sono piaciuti molto i pinguini all'acquario."	</a:t>
            </a:r>
          </a:p>
          <a:p>
            <a:r>
              <a:rPr lang="it-IT">
                <a:latin typeface="Calibri" pitchFamily="34" charset="0"/>
              </a:rPr>
              <a:t> 	 </a:t>
            </a:r>
          </a:p>
          <a:p>
            <a:r>
              <a:rPr lang="it-IT">
                <a:latin typeface="Calibri" pitchFamily="34" charset="0"/>
              </a:rPr>
              <a:t>Analisi: Come hanno reagito i bambini e/o i genitori:</a:t>
            </a:r>
          </a:p>
          <a:p>
            <a:r>
              <a:rPr lang="it-IT">
                <a:latin typeface="Calibri" pitchFamily="34" charset="0"/>
              </a:rPr>
              <a:t>Questa attività ha riscosso molto successo. I bambini si sono divertiti molto a ricordare la gita e a raccontare agli amici del gruppo i momenti più divertenti e le singole storie.  </a:t>
            </a:r>
          </a:p>
          <a:p>
            <a:endParaRPr lang="it-IT">
              <a:latin typeface="Calibri" pitchFamily="34" charset="0"/>
            </a:endParaRPr>
          </a:p>
          <a:p>
            <a:r>
              <a:rPr lang="it-IT">
                <a:latin typeface="Calibri" pitchFamily="34" charset="0"/>
              </a:rPr>
              <a:t>Estensione</a:t>
            </a:r>
          </a:p>
          <a:p>
            <a:r>
              <a:rPr lang="it-IT">
                <a:latin typeface="Calibri" pitchFamily="34" charset="0"/>
              </a:rPr>
              <a:t>La fotocamera e il procedimento di creazione degli album potrebbero essere utilizzati per diversi progetti, ad esempio per documentare la sequenza di un'attività di cucina o la sequenza di una giornata in classe oppure utilizzando le foto per raccontare il programma giornaliero della classe.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asellaDiTesto 1"/>
          <p:cNvSpPr txBox="1">
            <a:spLocks noChangeArrowheads="1"/>
          </p:cNvSpPr>
          <p:nvPr/>
        </p:nvSpPr>
        <p:spPr bwMode="auto">
          <a:xfrm>
            <a:off x="684213" y="476250"/>
            <a:ext cx="7848600" cy="585788"/>
          </a:xfrm>
          <a:prstGeom prst="rect">
            <a:avLst/>
          </a:prstGeom>
          <a:noFill/>
          <a:ln w="9525">
            <a:noFill/>
            <a:miter lim="800000"/>
            <a:headEnd/>
            <a:tailEnd/>
          </a:ln>
        </p:spPr>
        <p:txBody>
          <a:bodyPr>
            <a:spAutoFit/>
          </a:bodyPr>
          <a:lstStyle/>
          <a:p>
            <a:r>
              <a:rPr lang="it-IT" sz="3200" b="1">
                <a:latin typeface="Calibri" pitchFamily="34" charset="0"/>
              </a:rPr>
              <a:t>Spunti e Suggerimenti per l’utilizzo della Lim</a:t>
            </a:r>
          </a:p>
        </p:txBody>
      </p:sp>
      <p:sp>
        <p:nvSpPr>
          <p:cNvPr id="36866" name="CasellaDiTesto 2"/>
          <p:cNvSpPr txBox="1">
            <a:spLocks noChangeArrowheads="1"/>
          </p:cNvSpPr>
          <p:nvPr/>
        </p:nvSpPr>
        <p:spPr bwMode="auto">
          <a:xfrm>
            <a:off x="107950" y="1103313"/>
            <a:ext cx="8899525" cy="4030662"/>
          </a:xfrm>
          <a:prstGeom prst="rect">
            <a:avLst/>
          </a:prstGeom>
          <a:noFill/>
          <a:ln w="9525">
            <a:noFill/>
            <a:miter lim="800000"/>
            <a:headEnd/>
            <a:tailEnd/>
          </a:ln>
        </p:spPr>
        <p:txBody>
          <a:bodyPr wrap="none">
            <a:spAutoFit/>
          </a:bodyPr>
          <a:lstStyle/>
          <a:p>
            <a:endParaRPr lang="it-IT" sz="1600" b="1">
              <a:latin typeface="Calibri" pitchFamily="34" charset="0"/>
              <a:hlinkClick r:id="rId2"/>
            </a:endParaRPr>
          </a:p>
          <a:p>
            <a:r>
              <a:rPr lang="it-IT" sz="1600">
                <a:latin typeface="Calibri" pitchFamily="34" charset="0"/>
                <a:hlinkClick r:id="rId2"/>
              </a:rPr>
              <a:t>http://www.maestraanna.it/LIM.php</a:t>
            </a:r>
            <a:r>
              <a:rPr lang="it-IT" sz="1600">
                <a:latin typeface="Calibri" pitchFamily="34" charset="0"/>
              </a:rPr>
              <a:t> </a:t>
            </a:r>
          </a:p>
          <a:p>
            <a:r>
              <a:rPr lang="it-IT" sz="1600">
                <a:latin typeface="Calibri" pitchFamily="34" charset="0"/>
                <a:hlinkClick r:id="rId3"/>
              </a:rPr>
              <a:t>http://www.maestrantonella.it/LIM.html</a:t>
            </a:r>
            <a:endParaRPr lang="it-IT" sz="1600">
              <a:latin typeface="Calibri" pitchFamily="34" charset="0"/>
            </a:endParaRPr>
          </a:p>
          <a:p>
            <a:r>
              <a:rPr lang="it-IT" sz="1600">
                <a:latin typeface="Calibri" pitchFamily="34" charset="0"/>
                <a:hlinkClick r:id="rId4"/>
              </a:rPr>
              <a:t>http://www.robertosconocchini.it/didattica-con-la-lim/1045-risorse-didattiche-per-lim-promethean.html</a:t>
            </a:r>
            <a:endParaRPr lang="it-IT" sz="1600">
              <a:latin typeface="Calibri" pitchFamily="34" charset="0"/>
            </a:endParaRPr>
          </a:p>
          <a:p>
            <a:r>
              <a:rPr lang="it-IT" sz="1600">
                <a:latin typeface="Calibri" pitchFamily="34" charset="0"/>
                <a:hlinkClick r:id="rId5"/>
              </a:rPr>
              <a:t>http://www.atuttalim.it/</a:t>
            </a:r>
            <a:endParaRPr lang="it-IT" sz="1600">
              <a:latin typeface="Calibri" pitchFamily="34" charset="0"/>
            </a:endParaRPr>
          </a:p>
          <a:p>
            <a:endParaRPr lang="it-IT" sz="1600">
              <a:latin typeface="Calibri" pitchFamily="34" charset="0"/>
            </a:endParaRPr>
          </a:p>
          <a:p>
            <a:r>
              <a:rPr lang="it-IT" sz="1600">
                <a:latin typeface="Calibri" pitchFamily="34" charset="0"/>
                <a:hlinkClick r:id="rId6"/>
              </a:rPr>
              <a:t>http://www.icarcolab.it/mod/page/view.php?id=133</a:t>
            </a:r>
            <a:r>
              <a:rPr lang="it-IT" sz="1600">
                <a:latin typeface="Calibri" pitchFamily="34" charset="0"/>
              </a:rPr>
              <a:t> (video corso d’aggiornamento LIM)</a:t>
            </a:r>
          </a:p>
          <a:p>
            <a:endParaRPr lang="it-IT" sz="1600">
              <a:latin typeface="Calibri" pitchFamily="34" charset="0"/>
            </a:endParaRPr>
          </a:p>
          <a:p>
            <a:r>
              <a:rPr lang="it-IT" sz="1600">
                <a:latin typeface="Calibri" pitchFamily="34" charset="0"/>
                <a:hlinkClick r:id="rId7"/>
              </a:rPr>
              <a:t>http://www.guidonia5.it/index.php/docenti/51/91.html</a:t>
            </a:r>
            <a:endParaRPr lang="it-IT" sz="1600">
              <a:latin typeface="Calibri" pitchFamily="34" charset="0"/>
            </a:endParaRPr>
          </a:p>
          <a:p>
            <a:r>
              <a:rPr lang="it-IT" sz="1600">
                <a:latin typeface="Calibri" pitchFamily="34" charset="0"/>
                <a:hlinkClick r:id="rId8"/>
              </a:rPr>
              <a:t>http://www.icpinincarpi.it/pagine/Area%20lim/lim_materna.htm</a:t>
            </a:r>
            <a:endParaRPr lang="it-IT" sz="1600">
              <a:latin typeface="Calibri" pitchFamily="34" charset="0"/>
            </a:endParaRPr>
          </a:p>
          <a:p>
            <a:r>
              <a:rPr lang="it-IT" sz="1600">
                <a:latin typeface="Calibri" pitchFamily="34" charset="0"/>
                <a:hlinkClick r:id="rId9"/>
              </a:rPr>
              <a:t>http://www.pavonerisorse.it/scuole_circolo/laboratori/lim/lim_home.htm</a:t>
            </a:r>
            <a:endParaRPr lang="it-IT" sz="1600">
              <a:latin typeface="Calibri" pitchFamily="34" charset="0"/>
            </a:endParaRPr>
          </a:p>
          <a:p>
            <a:endParaRPr lang="it-IT" sz="1600">
              <a:latin typeface="Calibri" pitchFamily="34" charset="0"/>
            </a:endParaRPr>
          </a:p>
          <a:p>
            <a:r>
              <a:rPr lang="it-IT" sz="1600">
                <a:latin typeface="Calibri" pitchFamily="34" charset="0"/>
                <a:hlinkClick r:id="rId10"/>
              </a:rPr>
              <a:t>http://www.slimteam.it/j/index.php?option=com_frontpage&amp;Itemid=1</a:t>
            </a:r>
            <a:r>
              <a:rPr lang="it-IT" sz="1600">
                <a:latin typeface="Calibri" pitchFamily="34" charset="0"/>
              </a:rPr>
              <a:t> comunità di pratica slimteam</a:t>
            </a:r>
          </a:p>
          <a:p>
            <a:endParaRPr lang="it-IT" sz="1600">
              <a:latin typeface="Calibri" pitchFamily="34" charset="0"/>
              <a:hlinkClick r:id="rId11"/>
            </a:endParaRPr>
          </a:p>
          <a:p>
            <a:endParaRPr lang="it-IT" sz="1600">
              <a:latin typeface="Calibri" pitchFamily="34" charset="0"/>
              <a:hlinkClick r:id="rId11"/>
            </a:endParaRPr>
          </a:p>
          <a:p>
            <a:r>
              <a:rPr lang="it-IT" sz="1600">
                <a:latin typeface="Calibri" pitchFamily="34" charset="0"/>
                <a:hlinkClick r:id="rId11"/>
              </a:rPr>
              <a:t>http://www1.prometheanplanet.com/it/server.php?show=nav.19792</a:t>
            </a:r>
            <a:r>
              <a:rPr lang="it-IT" sz="1600">
                <a:latin typeface="Calibri" pitchFamily="34" charset="0"/>
              </a:rPr>
              <a:t> video corso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ttangolo 1"/>
          <p:cNvSpPr>
            <a:spLocks noChangeArrowheads="1"/>
          </p:cNvSpPr>
          <p:nvPr/>
        </p:nvSpPr>
        <p:spPr bwMode="auto">
          <a:xfrm>
            <a:off x="323850" y="115888"/>
            <a:ext cx="8208963" cy="6680200"/>
          </a:xfrm>
          <a:prstGeom prst="rect">
            <a:avLst/>
          </a:prstGeom>
          <a:noFill/>
          <a:ln w="9525">
            <a:noFill/>
            <a:miter lim="800000"/>
            <a:headEnd/>
            <a:tailEnd/>
          </a:ln>
        </p:spPr>
        <p:txBody>
          <a:bodyPr>
            <a:spAutoFit/>
          </a:bodyPr>
          <a:lstStyle/>
          <a:p>
            <a:r>
              <a:rPr lang="it-IT" sz="2800" b="1">
                <a:latin typeface="Calibri" pitchFamily="34" charset="0"/>
              </a:rPr>
              <a:t>Spunti e Suggerimenti : Risorse online</a:t>
            </a:r>
            <a:r>
              <a:rPr lang="it-IT" b="1">
                <a:latin typeface="Calibri" pitchFamily="34" charset="0"/>
              </a:rPr>
              <a:t/>
            </a:r>
            <a:br>
              <a:rPr lang="it-IT" b="1">
                <a:latin typeface="Calibri" pitchFamily="34" charset="0"/>
              </a:rPr>
            </a:br>
            <a:r>
              <a:rPr lang="it-IT">
                <a:latin typeface="Calibri" pitchFamily="34" charset="0"/>
              </a:rPr>
              <a:t/>
            </a:r>
            <a:br>
              <a:rPr lang="it-IT">
                <a:latin typeface="Calibri" pitchFamily="34" charset="0"/>
              </a:rPr>
            </a:br>
            <a:r>
              <a:rPr lang="it-IT" sz="1600">
                <a:latin typeface="Calibri" pitchFamily="34" charset="0"/>
              </a:rPr>
              <a:t>Una prima ricerca da compiersi in Internet per preparare il nostro laboratorio è mirata a confrontarsi con esperienze già realizzate e trasferibili nella nostra situazione. Si propone di incominciare da “Gold - Le migliori pratiche della scuola italiana” di Indire, l’Istituto Nazionale per l’Innovazione e la Ricerca Educativa (http://gold.indire.it). Gold è la banca dati Internet delle esperienze più innovative ed interessanti realizzate nelle scuole italiane di ogni ordine e grado; è possibile compiere ricerche in base all’ordine di scuola, alla regione di appartenenza, all’età degli studenti, all’argomento. Altro strumento di ricerca può essere costituito dai motori di ricerca, soprattutto quelli che offrono canali tematici.</a:t>
            </a:r>
            <a:br>
              <a:rPr lang="it-IT" sz="1600">
                <a:latin typeface="Calibri" pitchFamily="34" charset="0"/>
              </a:rPr>
            </a:br>
            <a:r>
              <a:rPr lang="it-IT" sz="1600">
                <a:latin typeface="Calibri" pitchFamily="34" charset="0"/>
              </a:rPr>
              <a:t>Una seconda ricerca in Internet può essere finalizzata al reperimento del software necessario per svolgere i vari moduli del laboratorio. Oltre al solito motore di ricerca utile a rintracciare programmi di cui si conosce il nome, si suggeriscono due siti molto ricchi di materiale classificato per argomento e per fascia d’età: </a:t>
            </a:r>
            <a:br>
              <a:rPr lang="it-IT" sz="1600">
                <a:latin typeface="Calibri" pitchFamily="34" charset="0"/>
              </a:rPr>
            </a:br>
            <a:r>
              <a:rPr lang="it-IT" sz="1600">
                <a:latin typeface="Calibri" pitchFamily="34" charset="0"/>
              </a:rPr>
              <a:t>- http://www.vbscuola.it – “Progetti e risorse per l’uso attivo del computer a scuola”,</a:t>
            </a:r>
            <a:br>
              <a:rPr lang="it-IT" sz="1600">
                <a:latin typeface="Calibri" pitchFamily="34" charset="0"/>
              </a:rPr>
            </a:br>
            <a:r>
              <a:rPr lang="it-IT" sz="1600">
                <a:latin typeface="Calibri" pitchFamily="34" charset="0"/>
              </a:rPr>
              <a:t>- http://www.ivana.it – Il sito di Ivana Sacchi, insegnante elementare impegnata da molti anni all’insegnamento e alla formazione informatiche.</a:t>
            </a:r>
            <a:br>
              <a:rPr lang="it-IT" sz="1600">
                <a:latin typeface="Calibri" pitchFamily="34" charset="0"/>
              </a:rPr>
            </a:br>
            <a:r>
              <a:rPr lang="it-IT" sz="1600">
                <a:latin typeface="Calibri" pitchFamily="34" charset="0"/>
              </a:rPr>
              <a:t>Segnalo, inoltre, due siti dedicati alla scuola materna che offrono utile materiale di diverso genere:</a:t>
            </a:r>
            <a:br>
              <a:rPr lang="it-IT" sz="1600">
                <a:latin typeface="Calibri" pitchFamily="34" charset="0"/>
              </a:rPr>
            </a:br>
            <a:r>
              <a:rPr lang="it-IT" sz="1600">
                <a:latin typeface="Calibri" pitchFamily="34" charset="0"/>
              </a:rPr>
              <a:t>- http://www.infanziaweb.it – “Sito personale dedicato alla scuola dell’infanzia, ai bambini e ai genitori”,</a:t>
            </a:r>
            <a:br>
              <a:rPr lang="it-IT" sz="1600">
                <a:latin typeface="Calibri" pitchFamily="34" charset="0"/>
              </a:rPr>
            </a:br>
            <a:r>
              <a:rPr lang="it-IT" sz="1600">
                <a:latin typeface="Calibri" pitchFamily="34" charset="0"/>
              </a:rPr>
              <a:t>- http://www.lagirandola.it – “Il portale dei bambini”.</a:t>
            </a:r>
          </a:p>
          <a:p>
            <a:r>
              <a:rPr lang="it-IT" sz="1600">
                <a:latin typeface="Calibri" pitchFamily="34" charset="0"/>
              </a:rPr>
              <a:t>Infine si fa presente che diverse insegnanti di scuole dell’infanzia e di base hanno un loro sito intitolato “Maestra …”, facilmente rintracciabili proprio per il loro nome; ne citiamo due: http://www.maestrasandra.it e http://www.maestrasabry.it.</a:t>
            </a:r>
            <a:r>
              <a:rPr lang="it-IT">
                <a:latin typeface="Calibri" pitchFamily="34" charset="0"/>
              </a:rPr>
              <a:t/>
            </a:r>
            <a:br>
              <a:rPr lang="it-IT">
                <a:latin typeface="Calibri" pitchFamily="34" charset="0"/>
              </a:rPr>
            </a:br>
            <a:r>
              <a:rPr lang="it-IT">
                <a:latin typeface="Calibri"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ttangolo 1"/>
          <p:cNvSpPr>
            <a:spLocks noChangeArrowheads="1"/>
          </p:cNvSpPr>
          <p:nvPr/>
        </p:nvSpPr>
        <p:spPr bwMode="auto">
          <a:xfrm>
            <a:off x="539750" y="404813"/>
            <a:ext cx="8280400" cy="6124575"/>
          </a:xfrm>
          <a:prstGeom prst="rect">
            <a:avLst/>
          </a:prstGeom>
          <a:noFill/>
          <a:ln w="9525">
            <a:noFill/>
            <a:miter lim="800000"/>
            <a:headEnd/>
            <a:tailEnd/>
          </a:ln>
        </p:spPr>
        <p:txBody>
          <a:bodyPr>
            <a:spAutoFit/>
          </a:bodyPr>
          <a:lstStyle/>
          <a:p>
            <a:r>
              <a:rPr lang="it-IT" sz="1400">
                <a:latin typeface="Calibri" pitchFamily="34" charset="0"/>
              </a:rPr>
              <a:t>SPUNTI E SUGGERIMENTI : Applicazioni per bambini di quattro-cinque anni da utilizzare con TABLET:</a:t>
            </a:r>
          </a:p>
          <a:p>
            <a:r>
              <a:rPr lang="it-IT" sz="1400">
                <a:latin typeface="Calibri" pitchFamily="34" charset="0"/>
                <a:hlinkClick r:id="rId2"/>
              </a:rPr>
              <a:t>Little Digit</a:t>
            </a:r>
            <a:r>
              <a:rPr lang="it-IT" sz="1400">
                <a:latin typeface="Calibri" pitchFamily="34" charset="0"/>
              </a:rPr>
              <a:t> (inglese, 1.79 euro) perfetta per l’ultimo anno di asilo, insegna ai bimbi come contare con le dita e propone piccole operazioni di somma. Si può sostituire la base in inglese pronunciando i numeri in italiano.</a:t>
            </a:r>
          </a:p>
          <a:p>
            <a:r>
              <a:rPr lang="it-IT" sz="1400">
                <a:latin typeface="Calibri" pitchFamily="34" charset="0"/>
                <a:hlinkClick r:id="rId3"/>
              </a:rPr>
              <a:t>Pepi Bath</a:t>
            </a:r>
            <a:r>
              <a:rPr lang="it-IT" sz="1400">
                <a:latin typeface="Calibri" pitchFamily="34" charset="0"/>
              </a:rPr>
              <a:t> (italiano, 1.59 euro) simpatica app per spiegare ai piccoli le nozioni di igiene personale. Versione per bimbo e bimba: spiega come lavarsi i dentini, farsi la doccia, lavarsi le mani.</a:t>
            </a:r>
          </a:p>
          <a:p>
            <a:r>
              <a:rPr lang="it-IT" sz="1400">
                <a:latin typeface="Calibri" pitchFamily="34" charset="0"/>
                <a:hlinkClick r:id="rId4"/>
              </a:rPr>
              <a:t>Build a Robot</a:t>
            </a:r>
            <a:r>
              <a:rPr lang="it-IT" sz="1400">
                <a:latin typeface="Calibri" pitchFamily="34" charset="0"/>
              </a:rPr>
              <a:t> (inglese, 1.79 euro) permette di costruire il proprio robot personalizzato, adatta a bambini di età prescolare. Piace molto ai papà, a giudicare dalle recensioni in rete.</a:t>
            </a:r>
          </a:p>
          <a:p>
            <a:r>
              <a:rPr lang="it-IT" sz="1400">
                <a:latin typeface="Calibri" pitchFamily="34" charset="0"/>
                <a:hlinkClick r:id="rId5"/>
              </a:rPr>
              <a:t>Fabe Fable</a:t>
            </a:r>
            <a:r>
              <a:rPr lang="it-IT" sz="1400">
                <a:latin typeface="Calibri" pitchFamily="34" charset="0"/>
              </a:rPr>
              <a:t> (italiano, 1.59 euro) classica favola interattiva (‘Sara e lo scoiattolo’ e ‘La principessa e la stella’) adatta alle bimbe: alcune parole della storia sono mancanti e devono essere indovinate tra gli oggetti proposti. Dopo il touch corretto, la storia procede.</a:t>
            </a:r>
          </a:p>
          <a:p>
            <a:r>
              <a:rPr lang="it-IT" sz="1400">
                <a:latin typeface="Calibri" pitchFamily="34" charset="0"/>
                <a:hlinkClick r:id="rId6"/>
              </a:rPr>
              <a:t>La via giusta</a:t>
            </a:r>
            <a:r>
              <a:rPr lang="it-IT" sz="1400">
                <a:latin typeface="Calibri" pitchFamily="34" charset="0"/>
              </a:rPr>
              <a:t> (italiano, gratis la parte basic) app a 96 livelli e diversi gradi di difficoltà con personaggi che devono arrivare alla fine di un percorso a ostacoli: i bimbi devono usare la logica e il touch-screen per muovere gli oggetti lungo il percorso.</a:t>
            </a:r>
          </a:p>
          <a:p>
            <a:r>
              <a:rPr lang="it-IT" sz="1400">
                <a:latin typeface="Calibri" pitchFamily="34" charset="0"/>
                <a:hlinkClick r:id="rId7"/>
              </a:rPr>
              <a:t>Labirinto prescolare</a:t>
            </a:r>
            <a:r>
              <a:rPr lang="it-IT" sz="1400">
                <a:latin typeface="Calibri" pitchFamily="34" charset="0"/>
              </a:rPr>
              <a:t> (italiano, 1.79) pirati, alieni e simpatici personaggi devono essere aiutati a uscire dal labirinto: 16 diversi percorsi e vari gradi di difficoltà per esercitare memoria e concentrazione.</a:t>
            </a:r>
          </a:p>
          <a:p>
            <a:r>
              <a:rPr lang="it-IT" sz="1400">
                <a:latin typeface="Calibri" pitchFamily="34" charset="0"/>
                <a:hlinkClick r:id="rId8"/>
              </a:rPr>
              <a:t>Pimpa</a:t>
            </a:r>
            <a:r>
              <a:rPr lang="it-IT" sz="1400">
                <a:latin typeface="Calibri" pitchFamily="34" charset="0"/>
              </a:rPr>
              <a:t> (gratis solo la prima rivista, poi 2.69 al mese) il mitico cane bianco a puntini rossi di Altan presenta avventure interattive: i fumetti parlano, i bimbi possono disegnare sui disegni e inventare altre storie. Ogni oggetto è chiamato per nome per favorire la memorizzazione.</a:t>
            </a:r>
          </a:p>
          <a:p>
            <a:r>
              <a:rPr lang="it-IT" sz="1400">
                <a:latin typeface="Calibri" pitchFamily="34" charset="0"/>
                <a:hlinkClick r:id="rId9"/>
              </a:rPr>
              <a:t>Disney Fairies: oggetti smarriti</a:t>
            </a:r>
            <a:r>
              <a:rPr lang="it-IT" sz="1400">
                <a:latin typeface="Calibri" pitchFamily="34" charset="0"/>
              </a:rPr>
              <a:t> (italiano, 0.89 euro), caccia al tesoro virtuale in cui i bimbi devono aiutare le Fate Disney a recuperare gli oggetti più vari nel minor tempo possibile. Una volta completato, potranno ascoltare una favola con Trilli.</a:t>
            </a:r>
          </a:p>
          <a:p>
            <a:r>
              <a:rPr lang="it-IT" sz="1400">
                <a:latin typeface="Calibri" pitchFamily="34" charset="0"/>
                <a:hlinkClick r:id="rId10"/>
              </a:rPr>
              <a:t>Music Sparkles</a:t>
            </a:r>
            <a:r>
              <a:rPr lang="it-IT" sz="1400">
                <a:latin typeface="Calibri" pitchFamily="34" charset="0"/>
              </a:rPr>
              <a:t> (inglese, gratis i primi due, poi 2.69 per ogni rivista scaricata) app con 14 strumenti musicali ben riprodotti per suonare in libertà, dallo xilofono alla batteria, solo toccando lo schermo.</a:t>
            </a:r>
          </a:p>
          <a:p>
            <a:r>
              <a:rPr lang="it-IT" sz="1400">
                <a:latin typeface="Calibri" pitchFamily="34" charset="0"/>
                <a:hlinkClick r:id="rId11"/>
              </a:rPr>
              <a:t>Conta con il Metodo Montessori</a:t>
            </a:r>
            <a:r>
              <a:rPr lang="it-IT" sz="1400">
                <a:latin typeface="Calibri" pitchFamily="34" charset="0"/>
              </a:rPr>
              <a:t> (italiano, 4.49 euro), app di matematica per riconoscere i numero da 0 a 9 che si basa sulle nozioni del metodo Montessori. Bella grafica, numeri multilingue, possibilità di gioco e disegno coi numeri, più cara rispetto ad altre app simili.</a:t>
            </a:r>
          </a:p>
          <a:p>
            <a:r>
              <a:rPr lang="it-IT" sz="1400">
                <a:latin typeface="Calibri" pitchFamily="34" charset="0"/>
                <a:hlinkClick r:id="rId12"/>
              </a:rPr>
              <a:t>Spin Art</a:t>
            </a:r>
            <a:r>
              <a:rPr lang="it-IT" sz="1400">
                <a:latin typeface="Calibri" pitchFamily="34" charset="0"/>
              </a:rPr>
              <a:t> (inglese, 3.99 euro) molto apprezzata negli Usa, fa divertire i bambini con una tavolozza virtuale multicolore. </a:t>
            </a:r>
            <a:r>
              <a:rPr lang="it-IT" sz="1400">
                <a:latin typeface="Calibri" pitchFamily="34" charset="0"/>
                <a:hlinkClick r:id="rId13"/>
              </a:rPr>
              <a:t>Altre versioni</a:t>
            </a:r>
            <a:r>
              <a:rPr lang="it-IT" sz="1400">
                <a:latin typeface="Calibri" pitchFamily="34" charset="0"/>
              </a:rPr>
              <a:t> in italiano, molto carine e scaricate (gratis).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70050" y="1181100"/>
            <a:ext cx="6862763" cy="1970088"/>
          </a:xfrm>
          <a:prstGeom prst="rect">
            <a:avLst/>
          </a:prstGeom>
          <a:solidFill>
            <a:srgbClr val="FFFFFF"/>
          </a:solidFill>
          <a:ln>
            <a:noFill/>
          </a:ln>
          <a:effectLst/>
          <a:extLst>
            <a:ext uri="{91240B29-F687-4F45-9708-019B960494DF}"/>
            <a:ext uri="{AF507438-7753-43E0-B8FC-AC1667EBCBE1}"/>
          </a:extLst>
        </p:spPr>
        <p:txBody>
          <a:bodyPr lIns="0" tIns="0" rIns="0" bIns="0" anchor="ctr">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it-IT" altLang="it-IT" sz="1600" dirty="0" smtClean="0">
                <a:solidFill>
                  <a:srgbClr val="000000"/>
                </a:solidFill>
                <a:latin typeface="+mj-lt"/>
              </a:rPr>
              <a:t>Per la prima volta nel nostro Paese è stata raccolta una consistente quantità di dati osservativi su una particolare fascia di età, i bambini da 0 a 7 anni, </a:t>
            </a:r>
            <a:r>
              <a:rPr lang="it-IT" altLang="it-IT" sz="1600" b="1" dirty="0" smtClean="0">
                <a:solidFill>
                  <a:srgbClr val="000000"/>
                </a:solidFill>
                <a:latin typeface="+mj-lt"/>
              </a:rPr>
              <a:t>bambini nativi digitali</a:t>
            </a:r>
            <a:r>
              <a:rPr lang="it-IT" altLang="it-IT" sz="1600" dirty="0" smtClean="0">
                <a:solidFill>
                  <a:srgbClr val="000000"/>
                </a:solidFill>
                <a:latin typeface="+mj-lt"/>
              </a:rPr>
              <a:t>, che nascono e vivono in un mondo densamente popolato di tecnologie e utilizzano il computer con estrema naturalezza e spontaneità, dimostrandosi in grado di scoprirne autonomamente le potenzialità. </a:t>
            </a:r>
          </a:p>
          <a:p>
            <a:pPr>
              <a:defRPr/>
            </a:pPr>
            <a:r>
              <a:rPr lang="it-IT" altLang="it-IT" sz="1600" dirty="0" smtClean="0">
                <a:solidFill>
                  <a:srgbClr val="000000"/>
                </a:solidFill>
                <a:latin typeface="+mj-lt"/>
              </a:rPr>
              <a:t>I risultati dell’indagine sono stati raccolti nel volume</a:t>
            </a:r>
          </a:p>
          <a:p>
            <a:pPr>
              <a:defRPr/>
            </a:pPr>
            <a:r>
              <a:rPr lang="it-IT" altLang="it-IT" sz="1600" dirty="0" smtClean="0">
                <a:solidFill>
                  <a:srgbClr val="000000"/>
                </a:solidFill>
                <a:latin typeface="+mj-lt"/>
              </a:rPr>
              <a:t> “</a:t>
            </a:r>
            <a:r>
              <a:rPr lang="it-IT" altLang="it-IT" sz="1600" b="1" dirty="0" smtClean="0">
                <a:solidFill>
                  <a:srgbClr val="000000"/>
                </a:solidFill>
                <a:latin typeface="+mj-lt"/>
              </a:rPr>
              <a:t>Bambini e Computer. Alla scoperta delle nuove tecnologie a scuola e in famiglia</a:t>
            </a:r>
            <a:r>
              <a:rPr lang="it-IT" altLang="it-IT" sz="1600" dirty="0" smtClean="0">
                <a:solidFill>
                  <a:srgbClr val="000000"/>
                </a:solidFill>
                <a:latin typeface="+mj-lt"/>
              </a:rPr>
              <a:t>”.</a:t>
            </a:r>
            <a:r>
              <a:rPr lang="it-IT" altLang="it-IT" sz="1600" dirty="0" smtClean="0">
                <a:latin typeface="+mj-lt"/>
              </a:rPr>
              <a:t> </a:t>
            </a:r>
          </a:p>
        </p:txBody>
      </p:sp>
      <p:pic>
        <p:nvPicPr>
          <p:cNvPr id="39938" name="Picture 5" descr="Copertina Libro Bambini e Computer"/>
          <p:cNvPicPr>
            <a:picLocks noChangeAspect="1" noChangeArrowheads="1"/>
          </p:cNvPicPr>
          <p:nvPr/>
        </p:nvPicPr>
        <p:blipFill>
          <a:blip r:embed="rId2"/>
          <a:srcRect/>
          <a:stretch>
            <a:fillRect/>
          </a:stretch>
        </p:blipFill>
        <p:spPr bwMode="auto">
          <a:xfrm>
            <a:off x="360363" y="1196975"/>
            <a:ext cx="1143000" cy="1809750"/>
          </a:xfrm>
          <a:prstGeom prst="rect">
            <a:avLst/>
          </a:prstGeom>
          <a:noFill/>
          <a:ln w="9525">
            <a:noFill/>
            <a:miter lim="800000"/>
            <a:headEnd/>
            <a:tailEnd/>
          </a:ln>
        </p:spPr>
      </p:pic>
      <p:sp>
        <p:nvSpPr>
          <p:cNvPr id="39939" name="Rettangolo 3"/>
          <p:cNvSpPr>
            <a:spLocks noChangeArrowheads="1"/>
          </p:cNvSpPr>
          <p:nvPr/>
        </p:nvSpPr>
        <p:spPr bwMode="auto">
          <a:xfrm>
            <a:off x="1695450" y="3500438"/>
            <a:ext cx="6980238" cy="2555875"/>
          </a:xfrm>
          <a:prstGeom prst="rect">
            <a:avLst/>
          </a:prstGeom>
          <a:noFill/>
          <a:ln w="9525">
            <a:noFill/>
            <a:miter lim="800000"/>
            <a:headEnd/>
            <a:tailEnd/>
          </a:ln>
        </p:spPr>
        <p:txBody>
          <a:bodyPr>
            <a:spAutoFit/>
          </a:bodyPr>
          <a:lstStyle/>
          <a:p>
            <a:r>
              <a:rPr lang="it-IT" sz="1600">
                <a:latin typeface="Calibri" pitchFamily="34" charset="0"/>
              </a:rPr>
              <a:t>Un secondo volume, di recente uscita, </a:t>
            </a:r>
            <a:r>
              <a:rPr lang="it-IT" sz="1600" b="1">
                <a:latin typeface="Calibri" pitchFamily="34" charset="0"/>
              </a:rPr>
              <a:t>“Digital Kids. Come i bambini usano il computer e come potrebbero usarlo genitori e insegnanti”</a:t>
            </a:r>
            <a:r>
              <a:rPr lang="it-IT" sz="1600">
                <a:latin typeface="Calibri" pitchFamily="34" charset="0"/>
              </a:rPr>
              <a:t>, oltre ad analizzare le strategie cognitive e le modalità relazionali che vengono messe in campo nell’approccio alle tecnologie digitali ed evidenziare le differenze che questo nuovo modo di apprendere presenta rispetto a un setting didattico tradizionale, propone soluzioni, risultati di ricerca e percorsi operativi, suggerendo ai </a:t>
            </a:r>
            <a:r>
              <a:rPr lang="it-IT" sz="1600" b="1" i="1">
                <a:latin typeface="Calibri" pitchFamily="34" charset="0"/>
              </a:rPr>
              <a:t>digital immigrants</a:t>
            </a:r>
            <a:r>
              <a:rPr lang="it-IT" sz="1600">
                <a:latin typeface="Calibri" pitchFamily="34" charset="0"/>
              </a:rPr>
              <a:t> (insegnati e genitori) modalità e strategie per colmare il </a:t>
            </a:r>
            <a:r>
              <a:rPr lang="it-IT" sz="1600" b="1" i="1">
                <a:latin typeface="Calibri" pitchFamily="34" charset="0"/>
              </a:rPr>
              <a:t>gap </a:t>
            </a:r>
            <a:r>
              <a:rPr lang="it-IT" sz="1600">
                <a:latin typeface="Calibri" pitchFamily="34" charset="0"/>
              </a:rPr>
              <a:t>intergenerazionale e tecnologico con i propri figli e allievi, a partire dall’inserimento del computer in sezione invece che in laboratorio, così che tutti possano usarlo non appena se ne presenti la necessità.</a:t>
            </a:r>
          </a:p>
        </p:txBody>
      </p:sp>
      <p:pic>
        <p:nvPicPr>
          <p:cNvPr id="39940" name="Immagine 4"/>
          <p:cNvPicPr>
            <a:picLocks noChangeAspect="1"/>
          </p:cNvPicPr>
          <p:nvPr/>
        </p:nvPicPr>
        <p:blipFill>
          <a:blip r:embed="rId3"/>
          <a:srcRect/>
          <a:stretch>
            <a:fillRect/>
          </a:stretch>
        </p:blipFill>
        <p:spPr bwMode="auto">
          <a:xfrm>
            <a:off x="360363" y="3644900"/>
            <a:ext cx="1143000" cy="1809750"/>
          </a:xfrm>
          <a:prstGeom prst="rect">
            <a:avLst/>
          </a:prstGeom>
          <a:noFill/>
          <a:ln w="9525">
            <a:noFill/>
            <a:miter lim="800000"/>
            <a:headEnd/>
            <a:tailEnd/>
          </a:ln>
        </p:spPr>
      </p:pic>
      <p:sp>
        <p:nvSpPr>
          <p:cNvPr id="39941" name="CasellaDiTesto 5"/>
          <p:cNvSpPr txBox="1">
            <a:spLocks noChangeArrowheads="1"/>
          </p:cNvSpPr>
          <p:nvPr/>
        </p:nvSpPr>
        <p:spPr bwMode="auto">
          <a:xfrm>
            <a:off x="360363" y="436563"/>
            <a:ext cx="5983287" cy="368300"/>
          </a:xfrm>
          <a:prstGeom prst="rect">
            <a:avLst/>
          </a:prstGeom>
          <a:noFill/>
          <a:ln w="9525">
            <a:noFill/>
            <a:miter lim="800000"/>
            <a:headEnd/>
            <a:tailEnd/>
          </a:ln>
        </p:spPr>
        <p:txBody>
          <a:bodyPr wrap="none">
            <a:spAutoFit/>
          </a:bodyPr>
          <a:lstStyle/>
          <a:p>
            <a:r>
              <a:rPr lang="it-IT" b="1">
                <a:latin typeface="Calibri" pitchFamily="34" charset="0"/>
              </a:rPr>
              <a:t>SPUNTI E SUGGERIMENTI : LIBRI da leggere per approfondire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550" y="260350"/>
            <a:ext cx="6483350" cy="8002588"/>
          </a:xfrm>
          <a:prstGeom prst="rect">
            <a:avLst/>
          </a:prstGeom>
          <a:noFill/>
        </p:spPr>
        <p:txBody>
          <a:bodyPr wrap="none">
            <a:spAutoFit/>
          </a:bodyPr>
          <a:lstStyle/>
          <a:p>
            <a:pPr algn="ctr" fontAlgn="auto">
              <a:spcBef>
                <a:spcPts val="0"/>
              </a:spcBef>
              <a:spcAft>
                <a:spcPts val="0"/>
              </a:spcAft>
              <a:defRPr/>
            </a:pPr>
            <a:endParaRPr lang="it-IT" sz="3200" dirty="0">
              <a:latin typeface="+mn-lt"/>
              <a:cs typeface="+mn-cs"/>
            </a:endParaRPr>
          </a:p>
          <a:p>
            <a:pPr algn="ctr" fontAlgn="auto">
              <a:spcBef>
                <a:spcPts val="0"/>
              </a:spcBef>
              <a:spcAft>
                <a:spcPts val="0"/>
              </a:spcAft>
              <a:defRPr/>
            </a:pPr>
            <a:r>
              <a:rPr lang="it-IT" sz="8000" spc="-150" dirty="0">
                <a:latin typeface="+mn-lt"/>
                <a:cs typeface="+mn-cs"/>
              </a:rPr>
              <a:t>Esplora le </a:t>
            </a:r>
          </a:p>
          <a:p>
            <a:pPr algn="ctr" fontAlgn="auto">
              <a:spcBef>
                <a:spcPts val="0"/>
              </a:spcBef>
              <a:spcAft>
                <a:spcPts val="0"/>
              </a:spcAft>
              <a:defRPr/>
            </a:pPr>
            <a:r>
              <a:rPr lang="it-IT" sz="8000" spc="-150" dirty="0">
                <a:latin typeface="+mn-lt"/>
                <a:cs typeface="+mn-cs"/>
              </a:rPr>
              <a:t>potenzialità </a:t>
            </a:r>
          </a:p>
          <a:p>
            <a:pPr algn="ctr" fontAlgn="auto">
              <a:spcBef>
                <a:spcPts val="0"/>
              </a:spcBef>
              <a:spcAft>
                <a:spcPts val="0"/>
              </a:spcAft>
              <a:defRPr/>
            </a:pPr>
            <a:r>
              <a:rPr lang="it-IT" sz="8000" spc="-150" dirty="0">
                <a:latin typeface="+mn-lt"/>
                <a:cs typeface="+mn-cs"/>
              </a:rPr>
              <a:t>offerte </a:t>
            </a:r>
          </a:p>
          <a:p>
            <a:pPr algn="ctr" fontAlgn="auto">
              <a:spcBef>
                <a:spcPts val="0"/>
              </a:spcBef>
              <a:spcAft>
                <a:spcPts val="0"/>
              </a:spcAft>
              <a:defRPr/>
            </a:pPr>
            <a:r>
              <a:rPr lang="it-IT" sz="8000" spc="-150" dirty="0">
                <a:latin typeface="+mn-lt"/>
                <a:cs typeface="+mn-cs"/>
              </a:rPr>
              <a:t>dalle tecnologie</a:t>
            </a:r>
          </a:p>
          <a:p>
            <a:pPr algn="ctr" fontAlgn="auto">
              <a:spcBef>
                <a:spcPts val="0"/>
              </a:spcBef>
              <a:spcAft>
                <a:spcPts val="0"/>
              </a:spcAft>
              <a:defRPr/>
            </a:pPr>
            <a:endParaRPr lang="it-IT" dirty="0">
              <a:latin typeface="+mn-lt"/>
              <a:cs typeface="+mn-cs"/>
            </a:endParaRPr>
          </a:p>
          <a:p>
            <a:pPr algn="ctr" fontAlgn="auto">
              <a:spcBef>
                <a:spcPts val="0"/>
              </a:spcBef>
              <a:spcAft>
                <a:spcPts val="0"/>
              </a:spcAft>
              <a:defRPr/>
            </a:pPr>
            <a:endParaRPr lang="it-IT" dirty="0">
              <a:latin typeface="+mn-lt"/>
              <a:cs typeface="+mn-cs"/>
            </a:endParaRPr>
          </a:p>
          <a:p>
            <a:pPr algn="ctr" fontAlgn="auto">
              <a:spcBef>
                <a:spcPts val="0"/>
              </a:spcBef>
              <a:spcAft>
                <a:spcPts val="0"/>
              </a:spcAft>
              <a:defRPr/>
            </a:pPr>
            <a:endParaRPr lang="it-IT" dirty="0">
              <a:latin typeface="+mn-lt"/>
              <a:cs typeface="+mn-cs"/>
            </a:endParaRPr>
          </a:p>
          <a:p>
            <a:pPr algn="ctr" fontAlgn="auto">
              <a:spcBef>
                <a:spcPts val="0"/>
              </a:spcBef>
              <a:spcAft>
                <a:spcPts val="0"/>
              </a:spcAft>
              <a:defRPr/>
            </a:pPr>
            <a:endParaRPr lang="it-IT" dirty="0">
              <a:latin typeface="+mn-lt"/>
              <a:cs typeface="+mn-cs"/>
            </a:endParaRPr>
          </a:p>
          <a:p>
            <a:pPr algn="ctr" fontAlgn="auto">
              <a:spcBef>
                <a:spcPts val="0"/>
              </a:spcBef>
              <a:spcAft>
                <a:spcPts val="0"/>
              </a:spcAft>
              <a:defRPr/>
            </a:pPr>
            <a:endParaRPr lang="it-IT" dirty="0">
              <a:latin typeface="+mn-lt"/>
              <a:cs typeface="+mn-cs"/>
            </a:endParaRPr>
          </a:p>
          <a:p>
            <a:pPr algn="ctr" fontAlgn="auto">
              <a:spcBef>
                <a:spcPts val="0"/>
              </a:spcBef>
              <a:spcAft>
                <a:spcPts val="0"/>
              </a:spcAft>
              <a:defRPr/>
            </a:pPr>
            <a:endParaRPr lang="it-IT" dirty="0">
              <a:latin typeface="+mn-lt"/>
              <a:cs typeface="+mn-cs"/>
            </a:endParaRPr>
          </a:p>
          <a:p>
            <a:pPr algn="ctr" fontAlgn="auto">
              <a:spcBef>
                <a:spcPts val="0"/>
              </a:spcBef>
              <a:spcAft>
                <a:spcPts val="0"/>
              </a:spcAft>
              <a:defRPr/>
            </a:pPr>
            <a:endParaRPr lang="it-IT" dirty="0">
              <a:latin typeface="+mn-lt"/>
              <a:cs typeface="+mn-cs"/>
            </a:endParaRPr>
          </a:p>
          <a:p>
            <a:pPr algn="ctr" fontAlgn="auto">
              <a:spcBef>
                <a:spcPts val="0"/>
              </a:spcBef>
              <a:spcAft>
                <a:spcPts val="0"/>
              </a:spcAft>
              <a:defRPr/>
            </a:pPr>
            <a:endParaRPr lang="it-IT" dirty="0">
              <a:latin typeface="+mn-lt"/>
              <a:cs typeface="+mn-cs"/>
            </a:endParaRPr>
          </a:p>
          <a:p>
            <a:pPr algn="ctr" fontAlgn="auto">
              <a:spcBef>
                <a:spcPts val="0"/>
              </a:spcBef>
              <a:spcAft>
                <a:spcPts val="0"/>
              </a:spcAft>
              <a:defRPr/>
            </a:pPr>
            <a:endParaRPr lang="it-IT" dirty="0">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539750" y="404813"/>
            <a:ext cx="5761038" cy="646112"/>
          </a:xfrm>
          <a:prstGeom prst="rect">
            <a:avLst/>
          </a:prstGeom>
          <a:noFill/>
          <a:ln w="9525">
            <a:noFill/>
            <a:miter lim="800000"/>
            <a:headEnd/>
            <a:tailEnd/>
          </a:ln>
        </p:spPr>
        <p:txBody>
          <a:bodyPr>
            <a:spAutoFit/>
          </a:bodyPr>
          <a:lstStyle/>
          <a:p>
            <a:r>
              <a:rPr lang="it-IT" b="1" i="1">
                <a:latin typeface="Calibri" pitchFamily="34" charset="0"/>
              </a:rPr>
              <a:t>Da: Linguaggi, creatività, espressione (interno)</a:t>
            </a:r>
          </a:p>
          <a:p>
            <a:r>
              <a:rPr lang="it-IT" b="1" i="1">
                <a:latin typeface="Calibri" pitchFamily="34" charset="0"/>
              </a:rPr>
              <a:t>A: Immagini, suoni, colori (esterno)</a:t>
            </a:r>
          </a:p>
        </p:txBody>
      </p:sp>
      <p:sp>
        <p:nvSpPr>
          <p:cNvPr id="15362" name="Rettangolo 3"/>
          <p:cNvSpPr>
            <a:spLocks noChangeArrowheads="1"/>
          </p:cNvSpPr>
          <p:nvPr/>
        </p:nvSpPr>
        <p:spPr bwMode="auto">
          <a:xfrm>
            <a:off x="749300" y="3429000"/>
            <a:ext cx="7634288" cy="3046413"/>
          </a:xfrm>
          <a:prstGeom prst="rect">
            <a:avLst/>
          </a:prstGeom>
          <a:noFill/>
          <a:ln w="9525">
            <a:noFill/>
            <a:miter lim="800000"/>
            <a:headEnd/>
            <a:tailEnd/>
          </a:ln>
        </p:spPr>
        <p:txBody>
          <a:bodyPr>
            <a:spAutoFit/>
          </a:bodyPr>
          <a:lstStyle/>
          <a:p>
            <a:pPr algn="ctr"/>
            <a:r>
              <a:rPr lang="it-IT" sz="2400">
                <a:solidFill>
                  <a:srgbClr val="FF0000"/>
                </a:solidFill>
                <a:latin typeface="Calibri" pitchFamily="34" charset="0"/>
              </a:rPr>
              <a:t>La presenza pervasiva delle nuove tecnologie dell’informazione e della comunicazione (TIC), nonché del “mondo digitale” e dei </a:t>
            </a:r>
            <a:r>
              <a:rPr lang="it-IT" sz="2400" i="1">
                <a:solidFill>
                  <a:srgbClr val="FF0000"/>
                </a:solidFill>
                <a:latin typeface="Calibri" pitchFamily="34" charset="0"/>
              </a:rPr>
              <a:t>new media </a:t>
            </a:r>
            <a:r>
              <a:rPr lang="it-IT" sz="2400">
                <a:solidFill>
                  <a:srgbClr val="FF0000"/>
                </a:solidFill>
                <a:latin typeface="Calibri" pitchFamily="34" charset="0"/>
              </a:rPr>
              <a:t>(questione che non può essere evocata solo dalla presenza di una disciplina specifica come “tecnologia” e che trova richiami in numerosi campi disciplinari) permetterà ai «nativi digitali» di essere seguiti e integrati nel nuovo contesto che si va profilando nella società.</a:t>
            </a:r>
          </a:p>
        </p:txBody>
      </p:sp>
      <p:sp>
        <p:nvSpPr>
          <p:cNvPr id="15363" name="Rettangolo 4"/>
          <p:cNvSpPr>
            <a:spLocks noChangeArrowheads="1"/>
          </p:cNvSpPr>
          <p:nvPr/>
        </p:nvSpPr>
        <p:spPr bwMode="auto">
          <a:xfrm>
            <a:off x="3059113" y="2924175"/>
            <a:ext cx="2625725" cy="369888"/>
          </a:xfrm>
          <a:prstGeom prst="rect">
            <a:avLst/>
          </a:prstGeom>
          <a:noFill/>
          <a:ln w="9525">
            <a:noFill/>
            <a:miter lim="800000"/>
            <a:headEnd/>
            <a:tailEnd/>
          </a:ln>
        </p:spPr>
        <p:txBody>
          <a:bodyPr wrap="none">
            <a:spAutoFit/>
          </a:bodyPr>
          <a:lstStyle/>
          <a:p>
            <a:r>
              <a:rPr lang="it-IT">
                <a:latin typeface="Calibri" pitchFamily="34" charset="0"/>
              </a:rPr>
              <a:t>sperimentare senza rischi</a:t>
            </a:r>
          </a:p>
        </p:txBody>
      </p:sp>
      <p:sp>
        <p:nvSpPr>
          <p:cNvPr id="15364" name="Rettangolo 5"/>
          <p:cNvSpPr>
            <a:spLocks noChangeArrowheads="1"/>
          </p:cNvSpPr>
          <p:nvPr/>
        </p:nvSpPr>
        <p:spPr bwMode="auto">
          <a:xfrm>
            <a:off x="539750" y="1557338"/>
            <a:ext cx="8078788" cy="1200150"/>
          </a:xfrm>
          <a:prstGeom prst="rect">
            <a:avLst/>
          </a:prstGeom>
          <a:noFill/>
          <a:ln w="9525">
            <a:noFill/>
            <a:miter lim="800000"/>
            <a:headEnd/>
            <a:tailEnd/>
          </a:ln>
        </p:spPr>
        <p:txBody>
          <a:bodyPr>
            <a:spAutoFit/>
          </a:bodyPr>
          <a:lstStyle/>
          <a:p>
            <a:pPr algn="just"/>
            <a:r>
              <a:rPr lang="it-IT" b="1">
                <a:latin typeface="Calibri" pitchFamily="34" charset="0"/>
              </a:rPr>
              <a:t> </a:t>
            </a:r>
            <a:r>
              <a:rPr lang="it-IT">
                <a:latin typeface="Calibri" pitchFamily="34" charset="0"/>
              </a:rPr>
              <a:t>dall’ex direttore del programma Comparative Media Studies </a:t>
            </a:r>
          </a:p>
          <a:p>
            <a:pPr algn="just"/>
            <a:r>
              <a:rPr lang="it-IT">
                <a:latin typeface="Calibri" pitchFamily="34" charset="0"/>
              </a:rPr>
              <a:t>del Mit di Boston, </a:t>
            </a:r>
            <a:r>
              <a:rPr lang="it-IT" b="1">
                <a:latin typeface="Calibri" pitchFamily="34" charset="0"/>
              </a:rPr>
              <a:t>Henry Jenkins</a:t>
            </a:r>
            <a:r>
              <a:rPr lang="it-IT">
                <a:latin typeface="Calibri" pitchFamily="34" charset="0"/>
              </a:rPr>
              <a:t>, che dice:</a:t>
            </a:r>
          </a:p>
          <a:p>
            <a:pPr algn="just"/>
            <a:r>
              <a:rPr lang="it-IT">
                <a:latin typeface="Calibri" pitchFamily="34" charset="0"/>
              </a:rPr>
              <a:t>“</a:t>
            </a:r>
            <a:r>
              <a:rPr lang="it-IT" i="1">
                <a:latin typeface="Calibri" pitchFamily="34" charset="0"/>
              </a:rPr>
              <a:t>Il maestro non è più un trasmettitore di conoscenza ma un “facilitatore” </a:t>
            </a:r>
          </a:p>
          <a:p>
            <a:pPr algn="just"/>
            <a:r>
              <a:rPr lang="it-IT" i="1">
                <a:latin typeface="Calibri" pitchFamily="34" charset="0"/>
              </a:rPr>
              <a:t>che fa da filtro tra il caos della rete e il cervello del piccolo studente</a:t>
            </a:r>
            <a:r>
              <a:rPr lang="it-IT">
                <a:latin typeface="Calibri"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asellaDiTesto 1"/>
          <p:cNvSpPr txBox="1">
            <a:spLocks noChangeArrowheads="1"/>
          </p:cNvSpPr>
          <p:nvPr/>
        </p:nvSpPr>
        <p:spPr bwMode="auto">
          <a:xfrm>
            <a:off x="500063" y="3429000"/>
            <a:ext cx="8137525" cy="2216150"/>
          </a:xfrm>
          <a:prstGeom prst="rect">
            <a:avLst/>
          </a:prstGeom>
          <a:noFill/>
          <a:ln w="9525">
            <a:noFill/>
            <a:miter lim="800000"/>
            <a:headEnd/>
            <a:tailEnd/>
          </a:ln>
        </p:spPr>
        <p:txBody>
          <a:bodyPr>
            <a:spAutoFit/>
          </a:bodyPr>
          <a:lstStyle/>
          <a:p>
            <a:r>
              <a:rPr lang="it-IT" sz="2000">
                <a:latin typeface="Calibri" pitchFamily="34" charset="0"/>
              </a:rPr>
              <a:t>«I bimbi cresciuti a contatto con questi dispositivi portano il discorso ancora più in là, immaginando tecnologie che invece di essere trattate come oggetti da possedere si comportano da collaboratori attivi, insegnanti, amici. Da questo punto di vista, sono molto più interessati a cosa la tecnologia può fare con loro, piuttosto che per loro. Noi adulti non possiamo che stargli dietro e imparare»</a:t>
            </a:r>
          </a:p>
          <a:p>
            <a:r>
              <a:rPr lang="it-IT">
                <a:latin typeface="Calibri" pitchFamily="34" charset="0"/>
              </a:rPr>
              <a:t>Neela Sakaria, vicepresidente di </a:t>
            </a:r>
            <a:r>
              <a:rPr lang="it-IT">
                <a:latin typeface="Calibri" pitchFamily="34" charset="0"/>
                <a:hlinkClick r:id="rId2"/>
              </a:rPr>
              <a:t>Latitude</a:t>
            </a:r>
            <a:r>
              <a:rPr lang="it-IT">
                <a:latin typeface="Calibri" pitchFamily="34" charset="0"/>
              </a:rPr>
              <a:t>.</a:t>
            </a:r>
          </a:p>
        </p:txBody>
      </p:sp>
      <p:sp>
        <p:nvSpPr>
          <p:cNvPr id="16386" name="Rettangolo 7"/>
          <p:cNvSpPr>
            <a:spLocks noChangeArrowheads="1"/>
          </p:cNvSpPr>
          <p:nvPr/>
        </p:nvSpPr>
        <p:spPr bwMode="auto">
          <a:xfrm>
            <a:off x="492125" y="319088"/>
            <a:ext cx="7862888" cy="2370137"/>
          </a:xfrm>
          <a:prstGeom prst="rect">
            <a:avLst/>
          </a:prstGeom>
          <a:noFill/>
          <a:ln w="9525">
            <a:noFill/>
            <a:miter lim="800000"/>
            <a:headEnd/>
            <a:tailEnd/>
          </a:ln>
        </p:spPr>
        <p:txBody>
          <a:bodyPr>
            <a:spAutoFit/>
          </a:bodyPr>
          <a:lstStyle/>
          <a:p>
            <a:pPr algn="ctr"/>
            <a:r>
              <a:rPr lang="it-IT" sz="4000" b="1">
                <a:solidFill>
                  <a:srgbClr val="FF0000"/>
                </a:solidFill>
                <a:latin typeface="Calibri" pitchFamily="34" charset="0"/>
              </a:rPr>
              <a:t>Nativo digitale</a:t>
            </a:r>
          </a:p>
          <a:p>
            <a:pPr algn="ctr"/>
            <a:r>
              <a:rPr lang="it-IT">
                <a:latin typeface="Calibri" pitchFamily="34" charset="0"/>
              </a:rPr>
              <a:t>(dalla </a:t>
            </a:r>
            <a:r>
              <a:rPr lang="it-IT">
                <a:latin typeface="Calibri" pitchFamily="34" charset="0"/>
                <a:hlinkClick r:id="rId3" tooltip="Lingua inglese"/>
              </a:rPr>
              <a:t>lingua inglese</a:t>
            </a:r>
            <a:r>
              <a:rPr lang="it-IT">
                <a:latin typeface="Calibri" pitchFamily="34" charset="0"/>
              </a:rPr>
              <a:t> </a:t>
            </a:r>
            <a:r>
              <a:rPr lang="it-IT" i="1">
                <a:latin typeface="Calibri" pitchFamily="34" charset="0"/>
              </a:rPr>
              <a:t>digital native</a:t>
            </a:r>
            <a:r>
              <a:rPr lang="it-IT">
                <a:latin typeface="Calibri" pitchFamily="34" charset="0"/>
              </a:rPr>
              <a:t>) è una espressione che viene applicata ad una persona che è cresciuta con le </a:t>
            </a:r>
            <a:r>
              <a:rPr lang="it-IT">
                <a:latin typeface="Calibri" pitchFamily="34" charset="0"/>
                <a:hlinkClick r:id="rId4" tooltip="Tecnologia"/>
              </a:rPr>
              <a:t>tecnologie</a:t>
            </a:r>
            <a:r>
              <a:rPr lang="it-IT">
                <a:latin typeface="Calibri" pitchFamily="34" charset="0"/>
              </a:rPr>
              <a:t> </a:t>
            </a:r>
            <a:r>
              <a:rPr lang="it-IT">
                <a:latin typeface="Calibri" pitchFamily="34" charset="0"/>
                <a:hlinkClick r:id="rId5" tooltip="Digitale (informatica)"/>
              </a:rPr>
              <a:t>digitali</a:t>
            </a:r>
            <a:r>
              <a:rPr lang="it-IT">
                <a:latin typeface="Calibri" pitchFamily="34" charset="0"/>
              </a:rPr>
              <a:t> come i </a:t>
            </a:r>
            <a:r>
              <a:rPr lang="it-IT">
                <a:latin typeface="Calibri" pitchFamily="34" charset="0"/>
                <a:hlinkClick r:id="rId6" tooltip="Computer"/>
              </a:rPr>
              <a:t>computer</a:t>
            </a:r>
            <a:r>
              <a:rPr lang="it-IT">
                <a:latin typeface="Calibri" pitchFamily="34" charset="0"/>
              </a:rPr>
              <a:t>, </a:t>
            </a:r>
            <a:r>
              <a:rPr lang="it-IT">
                <a:latin typeface="Calibri" pitchFamily="34" charset="0"/>
                <a:hlinkClick r:id="rId7" tooltip="Internet"/>
              </a:rPr>
              <a:t>Internet</a:t>
            </a:r>
            <a:r>
              <a:rPr lang="it-IT">
                <a:latin typeface="Calibri" pitchFamily="34" charset="0"/>
              </a:rPr>
              <a:t>, </a:t>
            </a:r>
            <a:r>
              <a:rPr lang="it-IT">
                <a:latin typeface="Calibri" pitchFamily="34" charset="0"/>
                <a:hlinkClick r:id="rId8" tooltip="Telefono cellulare"/>
              </a:rPr>
              <a:t>telefoni cellulari</a:t>
            </a:r>
            <a:r>
              <a:rPr lang="it-IT">
                <a:latin typeface="Calibri" pitchFamily="34" charset="0"/>
              </a:rPr>
              <a:t> e </a:t>
            </a:r>
            <a:r>
              <a:rPr lang="it-IT">
                <a:latin typeface="Calibri" pitchFamily="34" charset="0"/>
                <a:hlinkClick r:id="rId9" tooltip="MP3"/>
              </a:rPr>
              <a:t>MP3</a:t>
            </a:r>
            <a:r>
              <a:rPr lang="it-IT">
                <a:latin typeface="Calibri" pitchFamily="34" charset="0"/>
              </a:rPr>
              <a:t>. L'espressione è stata coniata da </a:t>
            </a:r>
            <a:r>
              <a:rPr lang="it-IT">
                <a:latin typeface="Calibri" pitchFamily="34" charset="0"/>
                <a:hlinkClick r:id="rId10" tooltip="Marc Prensky"/>
              </a:rPr>
              <a:t>Marc Prensky</a:t>
            </a:r>
            <a:r>
              <a:rPr lang="it-IT">
                <a:latin typeface="Calibri" pitchFamily="34" charset="0"/>
              </a:rPr>
              <a:t> nel suo </a:t>
            </a:r>
            <a:r>
              <a:rPr lang="it-IT" i="1">
                <a:latin typeface="Calibri" pitchFamily="34" charset="0"/>
              </a:rPr>
              <a:t>Digital Natives, Digital Immigrants</a:t>
            </a:r>
            <a:r>
              <a:rPr lang="it-IT">
                <a:latin typeface="Calibri" pitchFamily="34" charset="0"/>
              </a:rPr>
              <a:t> pubblicato nel 2001. In questo fondamentale articolo, l'espressione viene utilizzata per indicare un nuovo gruppo di studenti che accede al sistema dell'educazione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ttangolo 1"/>
          <p:cNvSpPr>
            <a:spLocks noChangeArrowheads="1"/>
          </p:cNvSpPr>
          <p:nvPr/>
        </p:nvSpPr>
        <p:spPr bwMode="auto">
          <a:xfrm>
            <a:off x="684213" y="474663"/>
            <a:ext cx="7848600" cy="6000750"/>
          </a:xfrm>
          <a:prstGeom prst="rect">
            <a:avLst/>
          </a:prstGeom>
          <a:noFill/>
          <a:ln w="9525">
            <a:noFill/>
            <a:miter lim="800000"/>
            <a:headEnd/>
            <a:tailEnd/>
          </a:ln>
        </p:spPr>
        <p:txBody>
          <a:bodyPr>
            <a:spAutoFit/>
          </a:bodyPr>
          <a:lstStyle/>
          <a:p>
            <a:pPr algn="ctr"/>
            <a:r>
              <a:rPr lang="it-IT" sz="2400" b="1">
                <a:latin typeface="Calibri" pitchFamily="34" charset="0"/>
              </a:rPr>
              <a:t>Che cosa è cambiato nel corso degli ultimi anni?</a:t>
            </a:r>
            <a:r>
              <a:rPr lang="it-IT" sz="2400">
                <a:latin typeface="Calibri" pitchFamily="34" charset="0"/>
              </a:rPr>
              <a:t/>
            </a:r>
            <a:br>
              <a:rPr lang="it-IT" sz="2400">
                <a:latin typeface="Calibri" pitchFamily="34" charset="0"/>
              </a:rPr>
            </a:br>
            <a:r>
              <a:rPr lang="it-IT" sz="2400">
                <a:latin typeface="Calibri" pitchFamily="34" charset="0"/>
              </a:rPr>
              <a:t>Prima c’era un’interazione complessa con il computer: era previsto l’utilizzo di un mouse, bisognava almeno possedere qualche nozione per usare il pc, avere, per esempio, cognizioni linguistiche di base. Ora il </a:t>
            </a:r>
            <a:r>
              <a:rPr lang="it-IT" sz="2400">
                <a:solidFill>
                  <a:srgbClr val="FF0000"/>
                </a:solidFill>
                <a:latin typeface="Calibri" pitchFamily="34" charset="0"/>
              </a:rPr>
              <a:t>touch screen </a:t>
            </a:r>
            <a:r>
              <a:rPr lang="it-IT" sz="2400">
                <a:latin typeface="Calibri" pitchFamily="34" charset="0"/>
              </a:rPr>
              <a:t>permette un utilizzo intuitivo, rendendo i bambini meno disposti ad accettare la frustrazione che consegue a una tecnologia non immediatamente fruibile. I piccoli utenti tecnologici sono diventati, in un certo senso, meno duttili, meno disposti a frustrazioni e compromessi, anche perché gli strumenti multimediali prevedono la possibilità di costruirsi un’esperienza su misura, che rispetti appieno i propri interessi e i propri tempi. Anche il rapporto con la televisione si sta, quindi, modificando. C’è una sorta di progressivo abbandono nei confronti della Tv generalista che non si può costruire su misura.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ttangolo 2"/>
          <p:cNvSpPr>
            <a:spLocks noChangeArrowheads="1"/>
          </p:cNvSpPr>
          <p:nvPr/>
        </p:nvSpPr>
        <p:spPr bwMode="auto">
          <a:xfrm>
            <a:off x="468313" y="260350"/>
            <a:ext cx="8207375" cy="5786438"/>
          </a:xfrm>
          <a:prstGeom prst="rect">
            <a:avLst/>
          </a:prstGeom>
          <a:noFill/>
          <a:ln w="9525">
            <a:noFill/>
            <a:miter lim="800000"/>
            <a:headEnd/>
            <a:tailEnd/>
          </a:ln>
        </p:spPr>
        <p:txBody>
          <a:bodyPr>
            <a:spAutoFit/>
          </a:bodyPr>
          <a:lstStyle/>
          <a:p>
            <a:pPr algn="ctr"/>
            <a:r>
              <a:rPr lang="it-IT" sz="2200" b="1">
                <a:latin typeface="Calibri" pitchFamily="34" charset="0"/>
              </a:rPr>
              <a:t>In che modo queste tecnologie modificano la struttura cerebrale dei bambini?</a:t>
            </a:r>
          </a:p>
          <a:p>
            <a:pPr algn="ctr"/>
            <a:r>
              <a:rPr lang="it-IT" sz="2200">
                <a:latin typeface="Calibri" pitchFamily="34" charset="0"/>
              </a:rPr>
              <a:t/>
            </a:r>
            <a:br>
              <a:rPr lang="it-IT" sz="2200">
                <a:latin typeface="Calibri" pitchFamily="34" charset="0"/>
              </a:rPr>
            </a:br>
            <a:r>
              <a:rPr lang="it-IT" sz="2200">
                <a:latin typeface="Calibri" pitchFamily="34" charset="0"/>
              </a:rPr>
              <a:t>Da una parte migliora il processo di coordinamento dei movimenti e velocizza il processo decisionale. Dall’altra riduce la capacità di mantenere l’attenzione su un compito a lungo. Il fatto di trovare immediatamente, con un semplice tocco della mano, ciò che si desidera, riduce la necessità di rimanere concentrati su quello che stiamo facendo. Questo discorso vale, soprattutto, per i bimbi dai 6 anni in su. Inoltre la dimensione del “qui e ora”, del tutto a portata di mano, può limitare la capacità di astrazione. Così come la semplice gestione del tempo diventa più complessa, perché spesso il bambino si isola, perdendo di vista le priorità quotidiane, come, ad esempio, lo studio. Ovviamente diventa a questo punto fondamentale il ruolo dei genitori che devono limitare l’uso di questi strumenti dal punto di vista quantitativo, e non solo. Devono condividere con i propri figli, soprattutto se molto piccoli, l’uso delle nuove tecnologie.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magine 1"/>
          <p:cNvPicPr>
            <a:picLocks noChangeAspect="1"/>
          </p:cNvPicPr>
          <p:nvPr/>
        </p:nvPicPr>
        <p:blipFill>
          <a:blip r:embed="rId2"/>
          <a:srcRect/>
          <a:stretch>
            <a:fillRect/>
          </a:stretch>
        </p:blipFill>
        <p:spPr bwMode="auto">
          <a:xfrm>
            <a:off x="539750" y="260350"/>
            <a:ext cx="4381500" cy="3248025"/>
          </a:xfrm>
          <a:prstGeom prst="rect">
            <a:avLst/>
          </a:prstGeom>
          <a:noFill/>
          <a:ln w="9525">
            <a:noFill/>
            <a:miter lim="800000"/>
            <a:headEnd/>
            <a:tailEnd/>
          </a:ln>
        </p:spPr>
      </p:pic>
      <p:sp>
        <p:nvSpPr>
          <p:cNvPr id="19458" name="CasellaDiTesto 2"/>
          <p:cNvSpPr txBox="1">
            <a:spLocks noChangeArrowheads="1"/>
          </p:cNvSpPr>
          <p:nvPr/>
        </p:nvSpPr>
        <p:spPr bwMode="auto">
          <a:xfrm>
            <a:off x="542925" y="3668713"/>
            <a:ext cx="7993063" cy="1200150"/>
          </a:xfrm>
          <a:prstGeom prst="rect">
            <a:avLst/>
          </a:prstGeom>
          <a:noFill/>
          <a:ln w="9525">
            <a:noFill/>
            <a:miter lim="800000"/>
            <a:headEnd/>
            <a:tailEnd/>
          </a:ln>
        </p:spPr>
        <p:txBody>
          <a:bodyPr>
            <a:spAutoFit/>
          </a:bodyPr>
          <a:lstStyle/>
          <a:p>
            <a:r>
              <a:rPr lang="it-IT">
                <a:latin typeface="Calibri" pitchFamily="34" charset="0"/>
              </a:rPr>
              <a:t>Giochini, puzzle e disegni da fare con le dita, fiabe interattive e cartoni animati su youtube: i bambini piccoli in genere non riescono ancora ad usare il mouse o consolle di videogiochi ma sono abilissimi nell’uso dell’Ipad, dell’ Iphone e dei tablet </a:t>
            </a:r>
          </a:p>
          <a:p>
            <a:r>
              <a:rPr lang="it-IT">
                <a:latin typeface="Calibri" pitchFamily="34" charset="0"/>
              </a:rPr>
              <a:t>con schermo da toccare (touch-screen).</a:t>
            </a:r>
          </a:p>
        </p:txBody>
      </p:sp>
      <p:pic>
        <p:nvPicPr>
          <p:cNvPr id="19459" name="Immagine 3"/>
          <p:cNvPicPr>
            <a:picLocks noChangeAspect="1"/>
          </p:cNvPicPr>
          <p:nvPr/>
        </p:nvPicPr>
        <p:blipFill>
          <a:blip r:embed="rId3"/>
          <a:srcRect/>
          <a:stretch>
            <a:fillRect/>
          </a:stretch>
        </p:blipFill>
        <p:spPr bwMode="auto">
          <a:xfrm>
            <a:off x="4692650" y="263525"/>
            <a:ext cx="3810000" cy="2857500"/>
          </a:xfrm>
          <a:prstGeom prst="rect">
            <a:avLst/>
          </a:prstGeom>
          <a:noFill/>
          <a:ln w="9525">
            <a:noFill/>
            <a:miter lim="800000"/>
            <a:headEnd/>
            <a:tailEnd/>
          </a:ln>
        </p:spPr>
      </p:pic>
      <p:sp>
        <p:nvSpPr>
          <p:cNvPr id="19460" name="Rettangolo 4"/>
          <p:cNvSpPr>
            <a:spLocks noChangeArrowheads="1"/>
          </p:cNvSpPr>
          <p:nvPr/>
        </p:nvSpPr>
        <p:spPr bwMode="auto">
          <a:xfrm>
            <a:off x="542925" y="4508500"/>
            <a:ext cx="7848600" cy="2216150"/>
          </a:xfrm>
          <a:prstGeom prst="rect">
            <a:avLst/>
          </a:prstGeom>
          <a:noFill/>
          <a:ln w="9525">
            <a:noFill/>
            <a:miter lim="800000"/>
            <a:headEnd/>
            <a:tailEnd/>
          </a:ln>
        </p:spPr>
        <p:txBody>
          <a:bodyPr>
            <a:spAutoFit/>
          </a:bodyPr>
          <a:lstStyle/>
          <a:p>
            <a:endParaRPr lang="it-IT">
              <a:latin typeface="Calibri" pitchFamily="34" charset="0"/>
            </a:endParaRPr>
          </a:p>
          <a:p>
            <a:pPr algn="just"/>
            <a:r>
              <a:rPr lang="it-IT" sz="2400">
                <a:solidFill>
                  <a:srgbClr val="FF0000"/>
                </a:solidFill>
                <a:latin typeface="Calibri" pitchFamily="34" charset="0"/>
              </a:rPr>
              <a:t>I bambini di oggi si rapportano alla tecnologia in modo naturale, per loro iniziare ad usare un computer è un po’ come cominciare a parlare, è un linguaggio che imparano ad usare fin da piccoli e che quindi assimilano come qualcosa di naturale.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ttangolo 1"/>
          <p:cNvSpPr>
            <a:spLocks noChangeArrowheads="1"/>
          </p:cNvSpPr>
          <p:nvPr/>
        </p:nvSpPr>
        <p:spPr bwMode="auto">
          <a:xfrm>
            <a:off x="620713" y="1052513"/>
            <a:ext cx="8199437" cy="2032000"/>
          </a:xfrm>
          <a:prstGeom prst="rect">
            <a:avLst/>
          </a:prstGeom>
          <a:noFill/>
          <a:ln w="9525">
            <a:noFill/>
            <a:miter lim="800000"/>
            <a:headEnd/>
            <a:tailEnd/>
          </a:ln>
        </p:spPr>
        <p:txBody>
          <a:bodyPr>
            <a:spAutoFit/>
          </a:bodyPr>
          <a:lstStyle/>
          <a:p>
            <a:r>
              <a:rPr lang="it-IT">
                <a:latin typeface="Calibri" pitchFamily="34" charset="0"/>
              </a:rPr>
              <a:t>Il vantaggio dello schermo tattile consiste nel non avere l'intralcio o lo spazio necessario da dedicare a </a:t>
            </a:r>
            <a:r>
              <a:rPr lang="it-IT">
                <a:latin typeface="Calibri" pitchFamily="34" charset="0"/>
                <a:hlinkClick r:id="rId2" tooltip="Tastiera (informatica)"/>
              </a:rPr>
              <a:t>tastiera</a:t>
            </a:r>
            <a:r>
              <a:rPr lang="it-IT">
                <a:latin typeface="Calibri" pitchFamily="34" charset="0"/>
              </a:rPr>
              <a:t>, </a:t>
            </a:r>
            <a:r>
              <a:rPr lang="it-IT">
                <a:latin typeface="Calibri" pitchFamily="34" charset="0"/>
                <a:hlinkClick r:id="rId3" tooltip="Mouse"/>
              </a:rPr>
              <a:t>mouse</a:t>
            </a:r>
            <a:r>
              <a:rPr lang="it-IT">
                <a:latin typeface="Calibri" pitchFamily="34" charset="0"/>
              </a:rPr>
              <a:t> e </a:t>
            </a:r>
            <a:r>
              <a:rPr lang="it-IT">
                <a:latin typeface="Calibri" pitchFamily="34" charset="0"/>
                <a:hlinkClick r:id="rId4" tooltip="Touchpad"/>
              </a:rPr>
              <a:t>touchpad</a:t>
            </a:r>
            <a:r>
              <a:rPr lang="it-IT">
                <a:latin typeface="Calibri" pitchFamily="34" charset="0"/>
              </a:rPr>
              <a:t> ed avere quindi allo stesso tempo uno schermo più ampio a parità di spazio utile, un'</a:t>
            </a:r>
            <a:r>
              <a:rPr lang="it-IT">
                <a:latin typeface="Calibri" pitchFamily="34" charset="0"/>
                <a:hlinkClick r:id="rId5" tooltip="Interattività"/>
              </a:rPr>
              <a:t>interattività</a:t>
            </a:r>
            <a:r>
              <a:rPr lang="it-IT">
                <a:latin typeface="Calibri" pitchFamily="34" charset="0"/>
              </a:rPr>
              <a:t> diretta tra utente e dispositivo.</a:t>
            </a:r>
          </a:p>
          <a:p>
            <a:endParaRPr lang="it-IT">
              <a:latin typeface="Calibri" pitchFamily="34" charset="0"/>
            </a:endParaRPr>
          </a:p>
          <a:p>
            <a:r>
              <a:rPr lang="it-IT">
                <a:latin typeface="Calibri" pitchFamily="34" charset="0"/>
              </a:rPr>
              <a:t>Wikipedia</a:t>
            </a:r>
          </a:p>
          <a:p>
            <a:endParaRPr lang="it-IT">
              <a:latin typeface="Calibri" pitchFamily="34" charset="0"/>
            </a:endParaRPr>
          </a:p>
        </p:txBody>
      </p:sp>
      <p:sp>
        <p:nvSpPr>
          <p:cNvPr id="20482" name="CasellaDiTesto 2"/>
          <p:cNvSpPr txBox="1">
            <a:spLocks noChangeArrowheads="1"/>
          </p:cNvSpPr>
          <p:nvPr/>
        </p:nvSpPr>
        <p:spPr bwMode="auto">
          <a:xfrm>
            <a:off x="611188" y="406400"/>
            <a:ext cx="3095625" cy="646113"/>
          </a:xfrm>
          <a:prstGeom prst="rect">
            <a:avLst/>
          </a:prstGeom>
          <a:noFill/>
          <a:ln w="9525">
            <a:noFill/>
            <a:miter lim="800000"/>
            <a:headEnd/>
            <a:tailEnd/>
          </a:ln>
        </p:spPr>
        <p:txBody>
          <a:bodyPr wrap="none">
            <a:spAutoFit/>
          </a:bodyPr>
          <a:lstStyle/>
          <a:p>
            <a:r>
              <a:rPr lang="it-IT" sz="3600">
                <a:solidFill>
                  <a:srgbClr val="FF0000"/>
                </a:solidFill>
                <a:latin typeface="Calibri" pitchFamily="34" charset="0"/>
              </a:rPr>
              <a:t>TOUCH SCREEN</a:t>
            </a:r>
          </a:p>
        </p:txBody>
      </p:sp>
      <p:pic>
        <p:nvPicPr>
          <p:cNvPr id="20483" name="Immagine 3"/>
          <p:cNvPicPr>
            <a:picLocks noChangeAspect="1"/>
          </p:cNvPicPr>
          <p:nvPr/>
        </p:nvPicPr>
        <p:blipFill>
          <a:blip r:embed="rId6"/>
          <a:srcRect/>
          <a:stretch>
            <a:fillRect/>
          </a:stretch>
        </p:blipFill>
        <p:spPr bwMode="auto">
          <a:xfrm>
            <a:off x="3208338" y="2530475"/>
            <a:ext cx="5640387" cy="42306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2591</Words>
  <Application>Microsoft Office PowerPoint</Application>
  <PresentationFormat>Presentazione su schermo (4:3)</PresentationFormat>
  <Paragraphs>173</Paragraphs>
  <Slides>28</Slides>
  <Notes>0</Notes>
  <HiddenSlides>0</HiddenSlides>
  <MMClips>0</MMClips>
  <ScaleCrop>false</ScaleCrop>
  <HeadingPairs>
    <vt:vector size="6" baseType="variant">
      <vt:variant>
        <vt:lpstr>Caratteri utilizzati</vt:lpstr>
      </vt:variant>
      <vt:variant>
        <vt:i4>4</vt:i4>
      </vt:variant>
      <vt:variant>
        <vt:lpstr>Modello struttura</vt:lpstr>
      </vt:variant>
      <vt:variant>
        <vt:i4>1</vt:i4>
      </vt:variant>
      <vt:variant>
        <vt:lpstr>Titoli diapositive</vt:lpstr>
      </vt:variant>
      <vt:variant>
        <vt:i4>28</vt:i4>
      </vt:variant>
    </vt:vector>
  </HeadingPairs>
  <TitlesOfParts>
    <vt:vector size="33" baseType="lpstr">
      <vt:lpstr>Arial</vt:lpstr>
      <vt:lpstr>Calibri</vt:lpstr>
      <vt:lpstr>Times New Roman</vt:lpstr>
      <vt:lpstr>trebuchet ms</vt:lpstr>
      <vt:lpstr>Tema di Office</vt:lpstr>
      <vt:lpstr>FISM 36° SEMINARIO DI STUDIO PER  L’AGGIORNAMENTO DELLE INSEGNANTI DI SCUOLA DELL’INFANZIA Siracusa, 23 novembre 2013</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Alessia</dc:creator>
  <cp:lastModifiedBy>*</cp:lastModifiedBy>
  <cp:revision>72</cp:revision>
  <dcterms:created xsi:type="dcterms:W3CDTF">2013-07-31T13:35:11Z</dcterms:created>
  <dcterms:modified xsi:type="dcterms:W3CDTF">2013-11-20T09:47:41Z</dcterms:modified>
</cp:coreProperties>
</file>