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6" r:id="rId4"/>
    <p:sldId id="268" r:id="rId5"/>
    <p:sldId id="257" r:id="rId6"/>
    <p:sldId id="258" r:id="rId7"/>
    <p:sldId id="259" r:id="rId8"/>
    <p:sldId id="260" r:id="rId9"/>
    <p:sldId id="261" r:id="rId10"/>
    <p:sldId id="262" r:id="rId11"/>
    <p:sldId id="264" r:id="rId12"/>
    <p:sldId id="267" r:id="rId13"/>
    <p:sldId id="269" r:id="rId14"/>
    <p:sldId id="270" r:id="rId15"/>
    <p:sldId id="271" r:id="rId16"/>
    <p:sldId id="272" r:id="rId17"/>
    <p:sldId id="265"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C456292-602A-448C-B44C-8BDC15C12FE0}" type="datetimeFigureOut">
              <a:rPr lang="it-IT" smtClean="0"/>
              <a:t>07/10/2017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5079275-A36A-4603-84AD-6504C461EE05}" type="slidenum">
              <a:rPr lang="it-IT" smtClean="0"/>
              <a:t>‹N›</a:t>
            </a:fld>
            <a:endParaRPr lang="it-IT"/>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C456292-602A-448C-B44C-8BDC15C12FE0}" type="datetimeFigureOut">
              <a:rPr lang="it-IT" smtClean="0"/>
              <a:t>07/10/2017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5079275-A36A-4603-84AD-6504C461EE0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C456292-602A-448C-B44C-8BDC15C12FE0}" type="datetimeFigureOut">
              <a:rPr lang="it-IT" smtClean="0"/>
              <a:t>07/10/2017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5079275-A36A-4603-84AD-6504C461EE05}"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5" name="Footer Placeholder 4"/>
          <p:cNvSpPr>
            <a:spLocks noGrp="1"/>
          </p:cNvSpPr>
          <p:nvPr>
            <p:ph type="ftr" sz="quarter" idx="11"/>
          </p:nvPr>
        </p:nvSpPr>
        <p:spPr/>
        <p:txBody>
          <a:bodyPr/>
          <a:lstStyle/>
          <a:p>
            <a:endParaRPr lang="it-IT">
              <a:solidFill>
                <a:srgbClr val="8D89A4">
                  <a:lumMod val="90000"/>
                  <a:lumOff val="10000"/>
                </a:srgbClr>
              </a:solidFill>
            </a:endParaRPr>
          </a:p>
        </p:txBody>
      </p:sp>
      <p:sp>
        <p:nvSpPr>
          <p:cNvPr id="6" name="Slide Number Placeholder 5"/>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34802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5" name="Footer Placeholder 4"/>
          <p:cNvSpPr>
            <a:spLocks noGrp="1"/>
          </p:cNvSpPr>
          <p:nvPr>
            <p:ph type="ftr" sz="quarter" idx="11"/>
          </p:nvPr>
        </p:nvSpPr>
        <p:spPr/>
        <p:txBody>
          <a:bodyPr/>
          <a:lstStyle/>
          <a:p>
            <a:endParaRPr lang="it-IT">
              <a:solidFill>
                <a:srgbClr val="8D89A4">
                  <a:lumMod val="90000"/>
                  <a:lumOff val="10000"/>
                </a:srgbClr>
              </a:solidFill>
            </a:endParaRPr>
          </a:p>
        </p:txBody>
      </p:sp>
      <p:sp>
        <p:nvSpPr>
          <p:cNvPr id="6" name="Slide Number Placeholder 5"/>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spTree>
    <p:extLst>
      <p:ext uri="{BB962C8B-B14F-4D97-AF65-F5344CB8AC3E}">
        <p14:creationId xmlns:p14="http://schemas.microsoft.com/office/powerpoint/2010/main" val="2216108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5" name="Footer Placeholder 4"/>
          <p:cNvSpPr>
            <a:spLocks noGrp="1"/>
          </p:cNvSpPr>
          <p:nvPr>
            <p:ph type="ftr" sz="quarter" idx="11"/>
          </p:nvPr>
        </p:nvSpPr>
        <p:spPr/>
        <p:txBody>
          <a:bodyPr/>
          <a:lstStyle/>
          <a:p>
            <a:endParaRPr lang="it-IT">
              <a:solidFill>
                <a:srgbClr val="8D89A4">
                  <a:lumMod val="90000"/>
                  <a:lumOff val="10000"/>
                </a:srgbClr>
              </a:solidFill>
            </a:endParaRPr>
          </a:p>
        </p:txBody>
      </p:sp>
      <p:sp>
        <p:nvSpPr>
          <p:cNvPr id="6" name="Slide Number Placeholder 5"/>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84037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6" name="Footer Placeholder 5"/>
          <p:cNvSpPr>
            <a:spLocks noGrp="1"/>
          </p:cNvSpPr>
          <p:nvPr>
            <p:ph type="ftr" sz="quarter" idx="11"/>
          </p:nvPr>
        </p:nvSpPr>
        <p:spPr/>
        <p:txBody>
          <a:bodyPr/>
          <a:lstStyle/>
          <a:p>
            <a:endParaRPr lang="it-IT">
              <a:solidFill>
                <a:srgbClr val="8D89A4">
                  <a:lumMod val="90000"/>
                  <a:lumOff val="10000"/>
                </a:srgbClr>
              </a:solidFill>
            </a:endParaRPr>
          </a:p>
        </p:txBody>
      </p:sp>
      <p:sp>
        <p:nvSpPr>
          <p:cNvPr id="7" name="Slide Number Placeholder 6"/>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spTree>
    <p:extLst>
      <p:ext uri="{BB962C8B-B14F-4D97-AF65-F5344CB8AC3E}">
        <p14:creationId xmlns:p14="http://schemas.microsoft.com/office/powerpoint/2010/main" val="287177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8" name="Footer Placeholder 7"/>
          <p:cNvSpPr>
            <a:spLocks noGrp="1"/>
          </p:cNvSpPr>
          <p:nvPr>
            <p:ph type="ftr" sz="quarter" idx="11"/>
          </p:nvPr>
        </p:nvSpPr>
        <p:spPr/>
        <p:txBody>
          <a:bodyPr/>
          <a:lstStyle/>
          <a:p>
            <a:endParaRPr lang="it-IT">
              <a:solidFill>
                <a:srgbClr val="8D89A4">
                  <a:lumMod val="90000"/>
                  <a:lumOff val="10000"/>
                </a:srgbClr>
              </a:solidFill>
            </a:endParaRPr>
          </a:p>
        </p:txBody>
      </p:sp>
      <p:sp>
        <p:nvSpPr>
          <p:cNvPr id="9" name="Slide Number Placeholder 8"/>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534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4" name="Footer Placeholder 3"/>
          <p:cNvSpPr>
            <a:spLocks noGrp="1"/>
          </p:cNvSpPr>
          <p:nvPr>
            <p:ph type="ftr" sz="quarter" idx="11"/>
          </p:nvPr>
        </p:nvSpPr>
        <p:spPr/>
        <p:txBody>
          <a:bodyPr/>
          <a:lstStyle/>
          <a:p>
            <a:endParaRPr lang="it-IT">
              <a:solidFill>
                <a:srgbClr val="8D89A4">
                  <a:lumMod val="90000"/>
                  <a:lumOff val="10000"/>
                </a:srgbClr>
              </a:solidFill>
            </a:endParaRPr>
          </a:p>
        </p:txBody>
      </p:sp>
      <p:sp>
        <p:nvSpPr>
          <p:cNvPr id="5" name="Slide Number Placeholder 4"/>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spTree>
    <p:extLst>
      <p:ext uri="{BB962C8B-B14F-4D97-AF65-F5344CB8AC3E}">
        <p14:creationId xmlns:p14="http://schemas.microsoft.com/office/powerpoint/2010/main" val="3673698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3" name="Footer Placeholder 2"/>
          <p:cNvSpPr>
            <a:spLocks noGrp="1"/>
          </p:cNvSpPr>
          <p:nvPr>
            <p:ph type="ftr" sz="quarter" idx="11"/>
          </p:nvPr>
        </p:nvSpPr>
        <p:spPr/>
        <p:txBody>
          <a:bodyPr/>
          <a:lstStyle/>
          <a:p>
            <a:endParaRPr lang="it-IT">
              <a:solidFill>
                <a:srgbClr val="8D89A4">
                  <a:lumMod val="90000"/>
                  <a:lumOff val="10000"/>
                </a:srgbClr>
              </a:solidFill>
            </a:endParaRPr>
          </a:p>
        </p:txBody>
      </p:sp>
      <p:sp>
        <p:nvSpPr>
          <p:cNvPr id="4" name="Slide Number Placeholder 3"/>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spTree>
    <p:extLst>
      <p:ext uri="{BB962C8B-B14F-4D97-AF65-F5344CB8AC3E}">
        <p14:creationId xmlns:p14="http://schemas.microsoft.com/office/powerpoint/2010/main" val="20456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6" name="Footer Placeholder 5"/>
          <p:cNvSpPr>
            <a:spLocks noGrp="1"/>
          </p:cNvSpPr>
          <p:nvPr>
            <p:ph type="ftr" sz="quarter" idx="11"/>
          </p:nvPr>
        </p:nvSpPr>
        <p:spPr/>
        <p:txBody>
          <a:bodyPr/>
          <a:lstStyle/>
          <a:p>
            <a:endParaRPr lang="it-IT">
              <a:solidFill>
                <a:srgbClr val="8D89A4">
                  <a:lumMod val="90000"/>
                  <a:lumOff val="10000"/>
                </a:srgbClr>
              </a:solidFill>
            </a:endParaRPr>
          </a:p>
        </p:txBody>
      </p:sp>
      <p:sp>
        <p:nvSpPr>
          <p:cNvPr id="7" name="Slide Number Placeholder 6"/>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73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C456292-602A-448C-B44C-8BDC15C12FE0}" type="datetimeFigureOut">
              <a:rPr lang="it-IT" smtClean="0"/>
              <a:t>07/10/2017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5079275-A36A-4603-84AD-6504C461EE05}"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6" name="Footer Placeholder 5"/>
          <p:cNvSpPr>
            <a:spLocks noGrp="1"/>
          </p:cNvSpPr>
          <p:nvPr>
            <p:ph type="ftr" sz="quarter" idx="11"/>
          </p:nvPr>
        </p:nvSpPr>
        <p:spPr/>
        <p:txBody>
          <a:bodyPr/>
          <a:lstStyle/>
          <a:p>
            <a:endParaRPr lang="it-IT">
              <a:solidFill>
                <a:srgbClr val="8D89A4">
                  <a:lumMod val="90000"/>
                  <a:lumOff val="10000"/>
                </a:srgbClr>
              </a:solidFill>
            </a:endParaRPr>
          </a:p>
        </p:txBody>
      </p:sp>
      <p:sp>
        <p:nvSpPr>
          <p:cNvPr id="7" name="Slide Number Placeholder 6"/>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spTree>
    <p:extLst>
      <p:ext uri="{BB962C8B-B14F-4D97-AF65-F5344CB8AC3E}">
        <p14:creationId xmlns:p14="http://schemas.microsoft.com/office/powerpoint/2010/main" val="2332435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5" name="Footer Placeholder 4"/>
          <p:cNvSpPr>
            <a:spLocks noGrp="1"/>
          </p:cNvSpPr>
          <p:nvPr>
            <p:ph type="ftr" sz="quarter" idx="11"/>
          </p:nvPr>
        </p:nvSpPr>
        <p:spPr/>
        <p:txBody>
          <a:bodyPr/>
          <a:lstStyle/>
          <a:p>
            <a:endParaRPr lang="it-IT">
              <a:solidFill>
                <a:srgbClr val="8D89A4">
                  <a:lumMod val="90000"/>
                  <a:lumOff val="10000"/>
                </a:srgbClr>
              </a:solidFill>
            </a:endParaRPr>
          </a:p>
        </p:txBody>
      </p:sp>
      <p:sp>
        <p:nvSpPr>
          <p:cNvPr id="6" name="Slide Number Placeholder 5"/>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spTree>
    <p:extLst>
      <p:ext uri="{BB962C8B-B14F-4D97-AF65-F5344CB8AC3E}">
        <p14:creationId xmlns:p14="http://schemas.microsoft.com/office/powerpoint/2010/main" val="4151353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5" name="Footer Placeholder 4"/>
          <p:cNvSpPr>
            <a:spLocks noGrp="1"/>
          </p:cNvSpPr>
          <p:nvPr>
            <p:ph type="ftr" sz="quarter" idx="11"/>
          </p:nvPr>
        </p:nvSpPr>
        <p:spPr/>
        <p:txBody>
          <a:bodyPr/>
          <a:lstStyle/>
          <a:p>
            <a:endParaRPr lang="it-IT">
              <a:solidFill>
                <a:srgbClr val="8D89A4">
                  <a:lumMod val="90000"/>
                  <a:lumOff val="10000"/>
                </a:srgbClr>
              </a:solidFill>
            </a:endParaRPr>
          </a:p>
        </p:txBody>
      </p:sp>
      <p:sp>
        <p:nvSpPr>
          <p:cNvPr id="6" name="Slide Number Placeholder 5"/>
          <p:cNvSpPr>
            <a:spLocks noGrp="1"/>
          </p:cNvSpPr>
          <p:nvPr>
            <p:ph type="sldNum" sz="quarter" idx="12"/>
          </p:nvPr>
        </p:nvSpPr>
        <p:spPr/>
        <p:txBody>
          <a:body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spTree>
    <p:extLst>
      <p:ext uri="{BB962C8B-B14F-4D97-AF65-F5344CB8AC3E}">
        <p14:creationId xmlns:p14="http://schemas.microsoft.com/office/powerpoint/2010/main" val="382074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C456292-602A-448C-B44C-8BDC15C12FE0}" type="datetimeFigureOut">
              <a:rPr lang="it-IT" smtClean="0"/>
              <a:t>07/10/2017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5079275-A36A-4603-84AD-6504C461EE05}" type="slidenum">
              <a:rPr lang="it-IT" smtClean="0"/>
              <a:t>‹N›</a:t>
            </a:fld>
            <a:endParaRPr lang="it-IT"/>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4C456292-602A-448C-B44C-8BDC15C12FE0}" type="datetimeFigureOut">
              <a:rPr lang="it-IT" smtClean="0"/>
              <a:t>07/10/2017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5079275-A36A-4603-84AD-6504C461EE05}"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4C456292-602A-448C-B44C-8BDC15C12FE0}" type="datetimeFigureOut">
              <a:rPr lang="it-IT" smtClean="0"/>
              <a:t>07/10/2017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5079275-A36A-4603-84AD-6504C461EE05}" type="slidenum">
              <a:rPr lang="it-IT" smtClean="0"/>
              <a:t>‹N›</a:t>
            </a:fld>
            <a:endParaRPr lang="it-IT"/>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C456292-602A-448C-B44C-8BDC15C12FE0}" type="datetimeFigureOut">
              <a:rPr lang="it-IT" smtClean="0"/>
              <a:t>07/10/2017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5079275-A36A-4603-84AD-6504C461EE05}"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56292-602A-448C-B44C-8BDC15C12FE0}" type="datetimeFigureOut">
              <a:rPr lang="it-IT" smtClean="0"/>
              <a:t>07/10/2017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5079275-A36A-4603-84AD-6504C461EE0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C456292-602A-448C-B44C-8BDC15C12FE0}" type="datetimeFigureOut">
              <a:rPr lang="it-IT" smtClean="0"/>
              <a:t>07/10/2017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5079275-A36A-4603-84AD-6504C461EE05}" type="slidenum">
              <a:rPr lang="it-IT" smtClean="0"/>
              <a:t>‹N›</a:t>
            </a:fld>
            <a:endParaRPr lang="it-IT"/>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C456292-602A-448C-B44C-8BDC15C12FE0}" type="datetimeFigureOut">
              <a:rPr lang="it-IT" smtClean="0"/>
              <a:t>07/10/2017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5079275-A36A-4603-84AD-6504C461EE05}"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C456292-602A-448C-B44C-8BDC15C12FE0}" type="datetimeFigureOut">
              <a:rPr lang="it-IT" smtClean="0"/>
              <a:t>07/10/2017</a:t>
            </a:fld>
            <a:endParaRPr lang="it-IT"/>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it-IT"/>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5079275-A36A-4603-84AD-6504C461EE05}" type="slidenum">
              <a:rPr lang="it-IT" smtClean="0"/>
              <a:t>‹N›</a:t>
            </a:fld>
            <a:endParaRPr lang="it-IT"/>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695F609-F5C1-4198-AA15-BC80AEE1330F}" type="datetimeFigureOut">
              <a:rPr lang="it-IT" smtClean="0">
                <a:solidFill>
                  <a:srgbClr val="8D89A4">
                    <a:lumMod val="90000"/>
                    <a:lumOff val="10000"/>
                  </a:srgbClr>
                </a:solidFill>
              </a:rPr>
              <a:pPr/>
              <a:t>07/10/2017</a:t>
            </a:fld>
            <a:endParaRPr lang="it-IT">
              <a:solidFill>
                <a:srgbClr val="8D89A4">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it-IT">
              <a:solidFill>
                <a:srgbClr val="8D89A4">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8DDAF61-3D20-4DC6-AB42-854695821079}" type="slidenum">
              <a:rPr lang="it-IT" smtClean="0">
                <a:solidFill>
                  <a:srgbClr val="8D89A4">
                    <a:lumMod val="85000"/>
                    <a:lumOff val="15000"/>
                  </a:srgbClr>
                </a:solidFill>
              </a:rPr>
              <a:pPr/>
              <a:t>‹N›</a:t>
            </a:fld>
            <a:endParaRPr lang="it-IT">
              <a:solidFill>
                <a:srgbClr val="8D89A4">
                  <a:lumMod val="85000"/>
                  <a:lumOff val="15000"/>
                </a:srgb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97957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88640" y="2420888"/>
            <a:ext cx="7543800" cy="1524000"/>
          </a:xfrm>
        </p:spPr>
        <p:txBody>
          <a:bodyPr/>
          <a:lstStyle/>
          <a:p>
            <a:r>
              <a:rPr lang="it-IT" sz="3600" dirty="0" smtClean="0">
                <a:solidFill>
                  <a:schemeClr val="bg1"/>
                </a:solidFill>
              </a:rPr>
              <a:t>VALUTARSI ALL’INTERNO DEL SISTEMA DELLE</a:t>
            </a:r>
            <a:br>
              <a:rPr lang="it-IT" sz="3600" dirty="0" smtClean="0">
                <a:solidFill>
                  <a:schemeClr val="bg1"/>
                </a:solidFill>
              </a:rPr>
            </a:br>
            <a:r>
              <a:rPr lang="it-IT" sz="3600" dirty="0" smtClean="0">
                <a:solidFill>
                  <a:schemeClr val="bg1"/>
                </a:solidFill>
              </a:rPr>
              <a:t>SCUOLE ASSOCIATE ALLA FISM</a:t>
            </a:r>
            <a:br>
              <a:rPr lang="it-IT" sz="3600" dirty="0" smtClean="0">
                <a:solidFill>
                  <a:schemeClr val="bg1"/>
                </a:solidFill>
              </a:rPr>
            </a:br>
            <a:r>
              <a:rPr lang="it-IT" sz="4000" dirty="0">
                <a:solidFill>
                  <a:schemeClr val="bg1"/>
                </a:solidFill>
              </a:rPr>
              <a:t/>
            </a:r>
            <a:br>
              <a:rPr lang="it-IT" sz="4000" dirty="0">
                <a:solidFill>
                  <a:schemeClr val="bg1"/>
                </a:solidFill>
              </a:rPr>
            </a:br>
            <a:endParaRPr lang="it-IT" sz="2800" b="1" dirty="0">
              <a:solidFill>
                <a:srgbClr val="002060"/>
              </a:solidFill>
            </a:endParaRPr>
          </a:p>
        </p:txBody>
      </p:sp>
      <p:sp>
        <p:nvSpPr>
          <p:cNvPr id="10" name="Sottotitolo 2"/>
          <p:cNvSpPr txBox="1">
            <a:spLocks/>
          </p:cNvSpPr>
          <p:nvPr/>
        </p:nvSpPr>
        <p:spPr>
          <a:xfrm>
            <a:off x="762000" y="3296404"/>
            <a:ext cx="4422068" cy="1493912"/>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24000"/>
              </a:lnSpc>
              <a:spcBef>
                <a:spcPts val="0"/>
              </a:spcBef>
              <a:spcAft>
                <a:spcPts val="0"/>
              </a:spcAft>
              <a:buClr>
                <a:srgbClr val="FF9900"/>
              </a:buClr>
              <a:buSzTx/>
              <a:buFont typeface="Arial" pitchFamily="34" charset="0"/>
              <a:buNone/>
              <a:tabLst/>
              <a:defRPr/>
            </a:pPr>
            <a:r>
              <a:rPr kumimoji="0" lang="it-IT" sz="2400" b="0" i="0" u="none" strike="noStrike" kern="1200" cap="none" spc="0" normalizeH="0" baseline="0" noProof="0" dirty="0" smtClean="0">
                <a:ln>
                  <a:noFill/>
                </a:ln>
                <a:solidFill>
                  <a:srgbClr val="C00000"/>
                </a:solidFill>
                <a:effectLst/>
                <a:uLnTx/>
                <a:uFillTx/>
                <a:latin typeface="Century Gothic"/>
                <a:ea typeface="+mn-ea"/>
                <a:cs typeface="+mn-cs"/>
              </a:rPr>
              <a:t>Un’opportunità per valorizzare lo specifico della </a:t>
            </a:r>
            <a:r>
              <a:rPr kumimoji="0" lang="it-IT" sz="2400" b="0" i="1" u="none" strike="noStrike" kern="1200" cap="none" spc="0" normalizeH="0" baseline="0" noProof="0" dirty="0" smtClean="0">
                <a:ln>
                  <a:noFill/>
                </a:ln>
                <a:solidFill>
                  <a:srgbClr val="C00000"/>
                </a:solidFill>
                <a:effectLst/>
                <a:uLnTx/>
                <a:uFillTx/>
                <a:latin typeface="Century Gothic"/>
                <a:ea typeface="+mn-ea"/>
                <a:cs typeface="+mn-cs"/>
              </a:rPr>
              <a:t>mission</a:t>
            </a:r>
            <a:r>
              <a:rPr kumimoji="0" lang="it-IT" sz="2400" b="0" i="0" u="none" strike="noStrike" kern="1200" cap="none" spc="0" normalizeH="0" baseline="0" noProof="0" dirty="0" smtClean="0">
                <a:ln>
                  <a:noFill/>
                </a:ln>
                <a:solidFill>
                  <a:srgbClr val="C00000"/>
                </a:solidFill>
                <a:effectLst/>
                <a:uLnTx/>
                <a:uFillTx/>
                <a:latin typeface="Century Gothic"/>
                <a:ea typeface="+mn-ea"/>
                <a:cs typeface="+mn-cs"/>
              </a:rPr>
              <a:t> delle nostre scuole</a:t>
            </a:r>
          </a:p>
          <a:p>
            <a:pPr marL="0" marR="0" lvl="0" indent="0" algn="l" defTabSz="914400" rtl="0" eaLnBrk="1" fontAlgn="auto" latinLnBrk="0" hangingPunct="1">
              <a:lnSpc>
                <a:spcPct val="100000"/>
              </a:lnSpc>
              <a:spcBef>
                <a:spcPct val="20000"/>
              </a:spcBef>
              <a:spcAft>
                <a:spcPts val="0"/>
              </a:spcAft>
              <a:buClr>
                <a:srgbClr val="FF9900"/>
              </a:buClr>
              <a:buSzTx/>
              <a:buFont typeface="Arial" pitchFamily="34" charset="0"/>
              <a:buNone/>
              <a:tabLst/>
              <a:defRPr/>
            </a:pPr>
            <a:endParaRPr kumimoji="0" lang="it-IT" sz="2000" b="0" i="0" u="none" strike="noStrike" kern="1200" cap="none" spc="0" normalizeH="0" baseline="0" noProof="0" dirty="0">
              <a:ln>
                <a:noFill/>
              </a:ln>
              <a:solidFill>
                <a:srgbClr val="8D89A4"/>
              </a:solidFill>
              <a:effectLst/>
              <a:uLnTx/>
              <a:uFillTx/>
              <a:latin typeface="Century Gothic"/>
              <a:ea typeface="+mn-ea"/>
              <a:cs typeface="+mn-cs"/>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284984"/>
            <a:ext cx="237626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sellaDiTesto 11"/>
          <p:cNvSpPr txBox="1"/>
          <p:nvPr/>
        </p:nvSpPr>
        <p:spPr>
          <a:xfrm>
            <a:off x="789226" y="6249506"/>
            <a:ext cx="8175262"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smtClean="0">
                <a:ln>
                  <a:noFill/>
                </a:ln>
                <a:solidFill>
                  <a:srgbClr val="002060"/>
                </a:solidFill>
                <a:effectLst/>
                <a:uLnTx/>
                <a:uFillTx/>
              </a:rPr>
              <a:t>SILVIA CAVALLORO</a:t>
            </a:r>
            <a:r>
              <a:rPr kumimoji="0" lang="it-IT" sz="1200" b="0" i="0" u="none" strike="noStrike" kern="0" cap="none" spc="0" normalizeH="0" baseline="0" noProof="0" dirty="0">
                <a:ln>
                  <a:noFill/>
                </a:ln>
                <a:solidFill>
                  <a:srgbClr val="002060"/>
                </a:solidFill>
                <a:effectLst/>
                <a:uLnTx/>
                <a:uFillTx/>
              </a:rPr>
              <a:t> </a:t>
            </a:r>
            <a:r>
              <a:rPr kumimoji="0" lang="it-IT" sz="1200" b="0" i="0" u="none" strike="noStrike" kern="0" cap="none" spc="0" normalizeH="0" baseline="0" noProof="0" dirty="0" smtClean="0">
                <a:ln>
                  <a:noFill/>
                </a:ln>
                <a:solidFill>
                  <a:srgbClr val="002060"/>
                </a:solidFill>
                <a:effectLst/>
                <a:uLnTx/>
                <a:uFillTx/>
              </a:rPr>
              <a:t>   Commissione tecnica del Settore pedagogico della Fism</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002060"/>
                </a:solidFill>
                <a:effectLst/>
                <a:uLnTx/>
                <a:uFillTx/>
              </a:rPr>
              <a:t>Settore Ricerca, Formazione e Servizi pedagogici della Federazione provinciale Scuole materne di Trento</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smtClean="0">
              <a:ln>
                <a:noFill/>
              </a:ln>
              <a:solidFill>
                <a:srgbClr val="002060"/>
              </a:solidFill>
              <a:effectLst/>
              <a:uLnTx/>
              <a:uFillTx/>
            </a:endParaRPr>
          </a:p>
        </p:txBody>
      </p:sp>
      <p:sp>
        <p:nvSpPr>
          <p:cNvPr id="13" name="Rettangolo 12"/>
          <p:cNvSpPr/>
          <p:nvPr/>
        </p:nvSpPr>
        <p:spPr>
          <a:xfrm>
            <a:off x="789226" y="5369439"/>
            <a:ext cx="5654982" cy="435825"/>
          </a:xfrm>
          <a:prstGeom prst="rect">
            <a:avLst/>
          </a:prstGeom>
        </p:spPr>
        <p:txBody>
          <a:bodyPr wrap="square">
            <a:spAutoFit/>
          </a:bodyPr>
          <a:lstStyle/>
          <a:p>
            <a:pPr marL="0" marR="0" lvl="0" indent="0" defTabSz="914400" eaLnBrk="1" fontAlgn="auto" latinLnBrk="0" hangingPunct="1">
              <a:lnSpc>
                <a:spcPct val="124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srgbClr val="002060"/>
                </a:solidFill>
                <a:effectLst/>
                <a:uLnTx/>
                <a:uFillTx/>
              </a:rPr>
              <a:t>SIRACUSA,  7 ottobre 2017    15.30 – 18.30</a:t>
            </a:r>
          </a:p>
        </p:txBody>
      </p:sp>
    </p:spTree>
    <p:extLst>
      <p:ext uri="{BB962C8B-B14F-4D97-AF65-F5344CB8AC3E}">
        <p14:creationId xmlns:p14="http://schemas.microsoft.com/office/powerpoint/2010/main" val="375255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8" y="1772816"/>
            <a:ext cx="7272808" cy="4247317"/>
          </a:xfrm>
          <a:prstGeom prst="rect">
            <a:avLst/>
          </a:prstGeom>
        </p:spPr>
        <p:txBody>
          <a:bodyPr wrap="square">
            <a:spAutoFit/>
          </a:bodyPr>
          <a:lstStyle/>
          <a:p>
            <a:r>
              <a:rPr lang="it-IT" dirty="0">
                <a:solidFill>
                  <a:srgbClr val="002060"/>
                </a:solidFill>
              </a:rPr>
              <a:t>N</a:t>
            </a:r>
            <a:r>
              <a:rPr lang="it-IT" dirty="0" smtClean="0">
                <a:solidFill>
                  <a:srgbClr val="002060"/>
                </a:solidFill>
              </a:rPr>
              <a:t>ella riflessione e compilazione del RAV, sarà importante avere a disposizione, come riferimento costante, il proprio </a:t>
            </a:r>
            <a:r>
              <a:rPr lang="it-IT" b="1" dirty="0" smtClean="0">
                <a:solidFill>
                  <a:srgbClr val="C00000"/>
                </a:solidFill>
              </a:rPr>
              <a:t>Progetto educativo</a:t>
            </a:r>
            <a:r>
              <a:rPr lang="it-IT" dirty="0" smtClean="0">
                <a:solidFill>
                  <a:srgbClr val="002060"/>
                </a:solidFill>
              </a:rPr>
              <a:t> per leggere indicatori e domande guida alla luce dello stesso. </a:t>
            </a:r>
          </a:p>
          <a:p>
            <a:endParaRPr lang="it-IT" dirty="0" smtClean="0">
              <a:solidFill>
                <a:srgbClr val="002060"/>
              </a:solidFill>
            </a:endParaRPr>
          </a:p>
          <a:p>
            <a:r>
              <a:rPr lang="it-IT" i="1" dirty="0" smtClean="0">
                <a:solidFill>
                  <a:srgbClr val="002060"/>
                </a:solidFill>
              </a:rPr>
              <a:t>Alt</a:t>
            </a:r>
            <a:r>
              <a:rPr lang="it-IT" dirty="0" smtClean="0">
                <a:solidFill>
                  <a:srgbClr val="002060"/>
                </a:solidFill>
              </a:rPr>
              <a:t>rettanto importante sarà anche rileggere gli altri documenti (</a:t>
            </a:r>
            <a:r>
              <a:rPr lang="it-IT" b="1" dirty="0" smtClean="0">
                <a:solidFill>
                  <a:srgbClr val="C00000"/>
                </a:solidFill>
              </a:rPr>
              <a:t>PTOF, PAI, CURRICOLO, PDP</a:t>
            </a:r>
            <a:r>
              <a:rPr lang="it-IT" dirty="0" smtClean="0">
                <a:solidFill>
                  <a:srgbClr val="002060"/>
                </a:solidFill>
              </a:rPr>
              <a:t>) per valutarli ed evidenziarne la coerenza.</a:t>
            </a:r>
          </a:p>
          <a:p>
            <a:endParaRPr lang="it-IT" dirty="0" smtClean="0">
              <a:solidFill>
                <a:srgbClr val="002060"/>
              </a:solidFill>
            </a:endParaRPr>
          </a:p>
          <a:p>
            <a:r>
              <a:rPr lang="it-IT" dirty="0" smtClean="0">
                <a:solidFill>
                  <a:srgbClr val="002060"/>
                </a:solidFill>
              </a:rPr>
              <a:t>Al fine di valorizzare la nostra specificità sarà inoltre utile alla riflessione avere come riferimento il documento </a:t>
            </a:r>
            <a:r>
              <a:rPr lang="it-IT" b="1" dirty="0" smtClean="0">
                <a:solidFill>
                  <a:srgbClr val="C00000"/>
                </a:solidFill>
              </a:rPr>
              <a:t>“La FISM e il sistema delle Scuole dell’Infanzia associate. Appartenenza e promozione”</a:t>
            </a:r>
            <a:r>
              <a:rPr lang="it-IT" dirty="0" smtClean="0">
                <a:solidFill>
                  <a:srgbClr val="002060"/>
                </a:solidFill>
              </a:rPr>
              <a:t> del 2016, la riflessione elaborata dalla Fism negli anni rispetto alle tematiche contenute nel RAV e i documenti della CEI.</a:t>
            </a:r>
            <a:endParaRPr lang="it-IT" dirty="0">
              <a:solidFill>
                <a:srgbClr val="002060"/>
              </a:solidFill>
            </a:endParaRPr>
          </a:p>
        </p:txBody>
      </p:sp>
      <p:sp>
        <p:nvSpPr>
          <p:cNvPr id="3" name="Rettangolo 2"/>
          <p:cNvSpPr/>
          <p:nvPr/>
        </p:nvSpPr>
        <p:spPr>
          <a:xfrm>
            <a:off x="791580" y="816174"/>
            <a:ext cx="7776864" cy="707886"/>
          </a:xfrm>
          <a:prstGeom prst="rect">
            <a:avLst/>
          </a:prstGeom>
          <a:solidFill>
            <a:srgbClr val="FFFF00"/>
          </a:solidFill>
        </p:spPr>
        <p:txBody>
          <a:bodyPr wrap="square">
            <a:spAutoFit/>
          </a:bodyPr>
          <a:lstStyle/>
          <a:p>
            <a:r>
              <a:rPr lang="it-IT" sz="4000" dirty="0" smtClean="0">
                <a:solidFill>
                  <a:srgbClr val="002060"/>
                </a:solidFill>
                <a:latin typeface="Calibri"/>
                <a:ea typeface="Times New Roman"/>
              </a:rPr>
              <a:t>DOCUMENTI PER ACCOMPAGNARE</a:t>
            </a:r>
            <a:endParaRPr lang="it-IT" dirty="0">
              <a:solidFill>
                <a:srgbClr val="002060"/>
              </a:solidFill>
            </a:endParaRPr>
          </a:p>
        </p:txBody>
      </p:sp>
    </p:spTree>
    <p:extLst>
      <p:ext uri="{BB962C8B-B14F-4D97-AF65-F5344CB8AC3E}">
        <p14:creationId xmlns:p14="http://schemas.microsoft.com/office/powerpoint/2010/main" val="174831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299432" cy="408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7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13" y="836712"/>
            <a:ext cx="8024111"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146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92696"/>
            <a:ext cx="6407478" cy="53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835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56895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935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69317"/>
            <a:ext cx="7704856" cy="565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493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624" y="2366645"/>
            <a:ext cx="6832133" cy="1446550"/>
          </a:xfrm>
          <a:prstGeom prst="rect">
            <a:avLst/>
          </a:prstGeom>
          <a:noFill/>
        </p:spPr>
        <p:txBody>
          <a:bodyPr wrap="square" rtlCol="0">
            <a:spAutoFit/>
          </a:bodyPr>
          <a:lstStyle/>
          <a:p>
            <a:pPr algn="ctr"/>
            <a:r>
              <a:rPr lang="it-IT" sz="4400" dirty="0" smtClean="0">
                <a:solidFill>
                  <a:srgbClr val="C00000"/>
                </a:solidFill>
              </a:rPr>
              <a:t>Grazie per l’attenzione e la partecipazione</a:t>
            </a:r>
          </a:p>
        </p:txBody>
      </p:sp>
      <p:sp>
        <p:nvSpPr>
          <p:cNvPr id="3" name="CasellaDiTesto 2"/>
          <p:cNvSpPr txBox="1"/>
          <p:nvPr/>
        </p:nvSpPr>
        <p:spPr>
          <a:xfrm>
            <a:off x="971600" y="5617116"/>
            <a:ext cx="6739345" cy="461665"/>
          </a:xfrm>
          <a:prstGeom prst="rect">
            <a:avLst/>
          </a:prstGeom>
          <a:noFill/>
        </p:spPr>
        <p:txBody>
          <a:bodyPr wrap="none" rtlCol="0">
            <a:spAutoFit/>
          </a:bodyPr>
          <a:lstStyle/>
          <a:p>
            <a:r>
              <a:rPr lang="it-IT" sz="2400" dirty="0" smtClean="0">
                <a:solidFill>
                  <a:srgbClr val="002060"/>
                </a:solidFill>
              </a:rPr>
              <a:t>Silvia Cavalloro      silvia.cavalloro@fpsm.tn.it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104" y="675645"/>
            <a:ext cx="3902792"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Immagin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3703"/>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8919" t="10546" r="53254" b="67534"/>
          <a:stretch/>
        </p:blipFill>
        <p:spPr bwMode="auto">
          <a:xfrm>
            <a:off x="5381896" y="675645"/>
            <a:ext cx="2244225" cy="93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5914" t="10546" r="18721" b="67534"/>
          <a:stretch/>
        </p:blipFill>
        <p:spPr bwMode="auto">
          <a:xfrm>
            <a:off x="7585429" y="675645"/>
            <a:ext cx="1239162" cy="93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078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55576" y="1628800"/>
            <a:ext cx="2574032" cy="2031325"/>
          </a:xfrm>
          <a:prstGeom prst="rect">
            <a:avLst/>
          </a:prstGeom>
        </p:spPr>
        <p:txBody>
          <a:bodyPr wrap="square">
            <a:spAutoFit/>
          </a:bodyPr>
          <a:lstStyle/>
          <a:p>
            <a:r>
              <a:rPr lang="it-IT" b="1" dirty="0">
                <a:solidFill>
                  <a:srgbClr val="003F67"/>
                </a:solidFill>
                <a:latin typeface="Sauna-Bold"/>
              </a:rPr>
              <a:t>Non c’è vera autonomia</a:t>
            </a:r>
          </a:p>
          <a:p>
            <a:r>
              <a:rPr lang="it-IT" b="1" dirty="0">
                <a:solidFill>
                  <a:srgbClr val="003F67"/>
                </a:solidFill>
                <a:latin typeface="Sauna-Bold"/>
              </a:rPr>
              <a:t>senza </a:t>
            </a:r>
            <a:r>
              <a:rPr lang="it-IT" b="1" dirty="0" smtClean="0">
                <a:solidFill>
                  <a:srgbClr val="003F67"/>
                </a:solidFill>
                <a:latin typeface="Sauna-Bold"/>
              </a:rPr>
              <a:t>responsabilità. </a:t>
            </a:r>
            <a:r>
              <a:rPr lang="it-IT" b="1" dirty="0">
                <a:solidFill>
                  <a:srgbClr val="003F67"/>
                </a:solidFill>
                <a:latin typeface="Sauna-Bold"/>
              </a:rPr>
              <a:t>E</a:t>
            </a:r>
          </a:p>
          <a:p>
            <a:r>
              <a:rPr lang="it-IT" b="1" dirty="0">
                <a:solidFill>
                  <a:srgbClr val="003F67"/>
                </a:solidFill>
                <a:latin typeface="Sauna-Bold"/>
              </a:rPr>
              <a:t>non c’è responsabilità</a:t>
            </a:r>
          </a:p>
          <a:p>
            <a:r>
              <a:rPr lang="it-IT" b="1" dirty="0">
                <a:solidFill>
                  <a:srgbClr val="003F67"/>
                </a:solidFill>
                <a:latin typeface="Sauna-Bold"/>
              </a:rPr>
              <a:t>senza valutazione.</a:t>
            </a:r>
            <a:endParaRPr lang="it-IT"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453" t="15106" r="37855" b="21113"/>
          <a:stretch/>
        </p:blipFill>
        <p:spPr bwMode="auto">
          <a:xfrm>
            <a:off x="4449352" y="620688"/>
            <a:ext cx="3915508" cy="546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4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24128" y="2780928"/>
            <a:ext cx="2843808" cy="1754326"/>
          </a:xfrm>
          <a:prstGeom prst="rect">
            <a:avLst/>
          </a:prstGeom>
        </p:spPr>
        <p:txBody>
          <a:bodyPr wrap="square">
            <a:spAutoFit/>
          </a:bodyPr>
          <a:lstStyle/>
          <a:p>
            <a:r>
              <a:rPr lang="it-IT" dirty="0" smtClean="0">
                <a:solidFill>
                  <a:srgbClr val="002060"/>
                </a:solidFill>
              </a:rPr>
              <a:t>Come aprire tale specificità a un più ampio in continua evoluzione e confrontarsi con altre storie? </a:t>
            </a:r>
            <a:endParaRPr lang="it-IT" dirty="0">
              <a:solidFill>
                <a:srgbClr val="002060"/>
              </a:solidFill>
            </a:endParaRPr>
          </a:p>
        </p:txBody>
      </p:sp>
      <p:sp>
        <p:nvSpPr>
          <p:cNvPr id="3" name="Rettangolo 2"/>
          <p:cNvSpPr/>
          <p:nvPr/>
        </p:nvSpPr>
        <p:spPr>
          <a:xfrm>
            <a:off x="755576" y="1340768"/>
            <a:ext cx="4248472" cy="2031325"/>
          </a:xfrm>
          <a:prstGeom prst="rect">
            <a:avLst/>
          </a:prstGeom>
        </p:spPr>
        <p:txBody>
          <a:bodyPr wrap="square">
            <a:spAutoFit/>
          </a:bodyPr>
          <a:lstStyle/>
          <a:p>
            <a:r>
              <a:rPr lang="it-IT" dirty="0" smtClean="0">
                <a:solidFill>
                  <a:srgbClr val="002060"/>
                </a:solidFill>
              </a:rPr>
              <a:t>Quali centrature possono far emergere il nostro specifico? Quale spazio dare alla mission, ai valori, al “carisma” di ciascuna scuola? Come dare visibilità ad aspetti distintivi di uno “stile” che stiamo promuovendo?</a:t>
            </a:r>
            <a:endParaRPr lang="it-IT" dirty="0">
              <a:solidFill>
                <a:srgbClr val="002060"/>
              </a:solidFill>
            </a:endParaRPr>
          </a:p>
        </p:txBody>
      </p:sp>
      <p:sp>
        <p:nvSpPr>
          <p:cNvPr id="4" name="Rettangolo 3"/>
          <p:cNvSpPr/>
          <p:nvPr/>
        </p:nvSpPr>
        <p:spPr>
          <a:xfrm>
            <a:off x="1428750" y="4437112"/>
            <a:ext cx="3575298" cy="1477328"/>
          </a:xfrm>
          <a:prstGeom prst="rect">
            <a:avLst/>
          </a:prstGeom>
        </p:spPr>
        <p:txBody>
          <a:bodyPr wrap="square">
            <a:spAutoFit/>
          </a:bodyPr>
          <a:lstStyle/>
          <a:p>
            <a:r>
              <a:rPr lang="it-IT" dirty="0" smtClean="0">
                <a:solidFill>
                  <a:srgbClr val="002060"/>
                </a:solidFill>
              </a:rPr>
              <a:t>La </a:t>
            </a:r>
            <a:r>
              <a:rPr lang="it-IT" dirty="0">
                <a:solidFill>
                  <a:srgbClr val="002060"/>
                </a:solidFill>
              </a:rPr>
              <a:t>nostra specificità deve </a:t>
            </a:r>
            <a:r>
              <a:rPr lang="it-IT" b="1" dirty="0">
                <a:solidFill>
                  <a:srgbClr val="C00000"/>
                </a:solidFill>
              </a:rPr>
              <a:t>allargare gli orizzonti </a:t>
            </a:r>
            <a:r>
              <a:rPr lang="it-IT" dirty="0">
                <a:solidFill>
                  <a:srgbClr val="002060"/>
                </a:solidFill>
              </a:rPr>
              <a:t>e permettere la </a:t>
            </a:r>
            <a:r>
              <a:rPr lang="it-IT" b="1" dirty="0">
                <a:solidFill>
                  <a:srgbClr val="C00000"/>
                </a:solidFill>
              </a:rPr>
              <a:t>comparabilità</a:t>
            </a:r>
            <a:r>
              <a:rPr lang="it-IT" dirty="0">
                <a:solidFill>
                  <a:srgbClr val="002060"/>
                </a:solidFill>
              </a:rPr>
              <a:t> con la realtà articolata e complessa a livello nazionale. </a:t>
            </a:r>
          </a:p>
        </p:txBody>
      </p:sp>
      <p:sp>
        <p:nvSpPr>
          <p:cNvPr id="5" name="Freccia in giù 4"/>
          <p:cNvSpPr/>
          <p:nvPr/>
        </p:nvSpPr>
        <p:spPr>
          <a:xfrm rot="1868033">
            <a:off x="3635896" y="3573016"/>
            <a:ext cx="180020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205649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570362"/>
            <a:ext cx="8387232" cy="707886"/>
          </a:xfrm>
          <a:prstGeom prst="rect">
            <a:avLst/>
          </a:prstGeom>
        </p:spPr>
        <p:txBody>
          <a:bodyPr wrap="none">
            <a:spAutoFit/>
          </a:bodyPr>
          <a:lstStyle/>
          <a:p>
            <a:r>
              <a:rPr lang="it-IT" sz="4000" dirty="0" smtClean="0">
                <a:solidFill>
                  <a:srgbClr val="C00000"/>
                </a:solidFill>
                <a:ea typeface="Arial Unicode MS" pitchFamily="34" charset="-128"/>
                <a:cs typeface="Arial Unicode MS" pitchFamily="34" charset="-128"/>
              </a:rPr>
              <a:t>LA NOSTRA IDEA DI VALUTAZIONE</a:t>
            </a:r>
            <a:endParaRPr lang="it-IT" sz="4000" dirty="0">
              <a:solidFill>
                <a:srgbClr val="C00000"/>
              </a:solidFill>
              <a:ea typeface="Arial Unicode MS" pitchFamily="34" charset="-128"/>
              <a:cs typeface="Arial Unicode MS" pitchFamily="34" charset="-128"/>
            </a:endParaRPr>
          </a:p>
        </p:txBody>
      </p:sp>
      <p:sp>
        <p:nvSpPr>
          <p:cNvPr id="3" name="Rettangolo 2"/>
          <p:cNvSpPr/>
          <p:nvPr/>
        </p:nvSpPr>
        <p:spPr>
          <a:xfrm>
            <a:off x="819108" y="1412776"/>
            <a:ext cx="4761004" cy="1754326"/>
          </a:xfrm>
          <a:prstGeom prst="rect">
            <a:avLst/>
          </a:prstGeom>
        </p:spPr>
        <p:txBody>
          <a:bodyPr wrap="square">
            <a:spAutoFit/>
          </a:bodyPr>
          <a:lstStyle/>
          <a:p>
            <a:r>
              <a:rPr lang="it-IT" dirty="0" smtClean="0">
                <a:solidFill>
                  <a:srgbClr val="002060"/>
                </a:solidFill>
              </a:rPr>
              <a:t>Valutare non può essere un semplice prodotto burocratico-adempitivo, a compilazione di un documento, ma un </a:t>
            </a:r>
            <a:r>
              <a:rPr lang="it-IT" b="1" dirty="0" smtClean="0">
                <a:solidFill>
                  <a:srgbClr val="002060"/>
                </a:solidFill>
              </a:rPr>
              <a:t>processo di costruzione condivisa </a:t>
            </a:r>
            <a:r>
              <a:rPr lang="it-IT" dirty="0" smtClean="0">
                <a:solidFill>
                  <a:srgbClr val="002060"/>
                </a:solidFill>
              </a:rPr>
              <a:t>dell’analisi e della descrizione della propria realtà.</a:t>
            </a:r>
            <a:endParaRPr lang="it-IT" dirty="0">
              <a:solidFill>
                <a:srgbClr val="002060"/>
              </a:solidFill>
            </a:endParaRPr>
          </a:p>
        </p:txBody>
      </p:sp>
      <p:sp>
        <p:nvSpPr>
          <p:cNvPr id="4" name="Rettangolo 3"/>
          <p:cNvSpPr/>
          <p:nvPr/>
        </p:nvSpPr>
        <p:spPr>
          <a:xfrm>
            <a:off x="4139952" y="2996952"/>
            <a:ext cx="4572000" cy="1200329"/>
          </a:xfrm>
          <a:prstGeom prst="rect">
            <a:avLst/>
          </a:prstGeom>
        </p:spPr>
        <p:txBody>
          <a:bodyPr>
            <a:spAutoFit/>
          </a:bodyPr>
          <a:lstStyle/>
          <a:p>
            <a:r>
              <a:rPr lang="it-IT" dirty="0" smtClean="0">
                <a:solidFill>
                  <a:srgbClr val="002060"/>
                </a:solidFill>
              </a:rPr>
              <a:t>Un </a:t>
            </a:r>
            <a:r>
              <a:rPr lang="it-IT" b="1" dirty="0" smtClean="0">
                <a:solidFill>
                  <a:srgbClr val="002060"/>
                </a:solidFill>
              </a:rPr>
              <a:t>esercizio di riflessività </a:t>
            </a:r>
            <a:r>
              <a:rPr lang="it-IT" dirty="0" smtClean="0">
                <a:solidFill>
                  <a:srgbClr val="002060"/>
                </a:solidFill>
              </a:rPr>
              <a:t>che diventa </a:t>
            </a:r>
            <a:r>
              <a:rPr lang="it-IT" i="1" dirty="0" smtClean="0">
                <a:solidFill>
                  <a:srgbClr val="002060"/>
                </a:solidFill>
              </a:rPr>
              <a:t>habitus</a:t>
            </a:r>
            <a:r>
              <a:rPr lang="it-IT" dirty="0" smtClean="0">
                <a:solidFill>
                  <a:srgbClr val="002060"/>
                </a:solidFill>
              </a:rPr>
              <a:t>, stile distintivo di </a:t>
            </a:r>
            <a:r>
              <a:rPr lang="it-IT" b="1" dirty="0" smtClean="0">
                <a:solidFill>
                  <a:srgbClr val="002060"/>
                </a:solidFill>
              </a:rPr>
              <a:t>una scuola che tiene viva e vigile, aperta e progettuale, la lettura su di sé.</a:t>
            </a:r>
            <a:endParaRPr lang="it-IT" b="1" dirty="0">
              <a:solidFill>
                <a:srgbClr val="002060"/>
              </a:solidFill>
            </a:endParaRPr>
          </a:p>
        </p:txBody>
      </p:sp>
      <p:sp>
        <p:nvSpPr>
          <p:cNvPr id="5" name="Rettangolo 4"/>
          <p:cNvSpPr/>
          <p:nvPr/>
        </p:nvSpPr>
        <p:spPr>
          <a:xfrm>
            <a:off x="819622" y="4511447"/>
            <a:ext cx="5696594" cy="1477328"/>
          </a:xfrm>
          <a:prstGeom prst="rect">
            <a:avLst/>
          </a:prstGeom>
        </p:spPr>
        <p:txBody>
          <a:bodyPr wrap="square">
            <a:spAutoFit/>
          </a:bodyPr>
          <a:lstStyle/>
          <a:p>
            <a:r>
              <a:rPr lang="it-IT" dirty="0" smtClean="0">
                <a:solidFill>
                  <a:srgbClr val="002060"/>
                </a:solidFill>
              </a:rPr>
              <a:t>Valutare, ancora, è per la Fism un punto di partenza, di accompagnamento, di </a:t>
            </a:r>
            <a:r>
              <a:rPr lang="it-IT" dirty="0" err="1" smtClean="0">
                <a:solidFill>
                  <a:srgbClr val="002060"/>
                </a:solidFill>
              </a:rPr>
              <a:t>ri</a:t>
            </a:r>
            <a:r>
              <a:rPr lang="it-IT" dirty="0" smtClean="0">
                <a:solidFill>
                  <a:srgbClr val="002060"/>
                </a:solidFill>
              </a:rPr>
              <a:t>-partenza in un </a:t>
            </a:r>
            <a:r>
              <a:rPr lang="it-IT" b="1" dirty="0" smtClean="0">
                <a:solidFill>
                  <a:srgbClr val="002060"/>
                </a:solidFill>
              </a:rPr>
              <a:t>circolo virtuoso e propositivo</a:t>
            </a:r>
            <a:r>
              <a:rPr lang="it-IT" dirty="0" smtClean="0">
                <a:solidFill>
                  <a:srgbClr val="002060"/>
                </a:solidFill>
              </a:rPr>
              <a:t> in un’idea di scuola come organizzazione educativa che apprende.</a:t>
            </a:r>
            <a:endParaRPr lang="it-IT" dirty="0">
              <a:solidFill>
                <a:srgbClr val="002060"/>
              </a:solidFill>
            </a:endParaRPr>
          </a:p>
        </p:txBody>
      </p:sp>
    </p:spTree>
    <p:extLst>
      <p:ext uri="{BB962C8B-B14F-4D97-AF65-F5344CB8AC3E}">
        <p14:creationId xmlns:p14="http://schemas.microsoft.com/office/powerpoint/2010/main" val="288157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96136" y="2420888"/>
            <a:ext cx="2448272" cy="3139321"/>
          </a:xfrm>
          <a:prstGeom prst="rect">
            <a:avLst/>
          </a:prstGeom>
        </p:spPr>
        <p:txBody>
          <a:bodyPr wrap="square">
            <a:spAutoFit/>
          </a:bodyPr>
          <a:lstStyle/>
          <a:p>
            <a:pPr algn="r"/>
            <a:r>
              <a:rPr lang="it-IT" dirty="0" smtClean="0">
                <a:solidFill>
                  <a:srgbClr val="002060"/>
                </a:solidFill>
              </a:rPr>
              <a:t>Impegna la Fism e le scuole ad essa associate a orientare l’attuale “società basata sulla conoscenza” </a:t>
            </a:r>
            <a:r>
              <a:rPr lang="it-IT" b="1" dirty="0" smtClean="0">
                <a:solidFill>
                  <a:srgbClr val="002060"/>
                </a:solidFill>
              </a:rPr>
              <a:t>verso un “nuovo umanesimo” </a:t>
            </a:r>
            <a:r>
              <a:rPr lang="it-IT" dirty="0" smtClean="0">
                <a:solidFill>
                  <a:srgbClr val="002060"/>
                </a:solidFill>
              </a:rPr>
              <a:t>informato dalla visione cristiana della vita.</a:t>
            </a:r>
            <a:endParaRPr lang="it-IT" dirty="0">
              <a:solidFill>
                <a:srgbClr val="002060"/>
              </a:solidFill>
            </a:endParaRPr>
          </a:p>
        </p:txBody>
      </p:sp>
      <p:sp>
        <p:nvSpPr>
          <p:cNvPr id="3" name="Rettangolo 2"/>
          <p:cNvSpPr/>
          <p:nvPr/>
        </p:nvSpPr>
        <p:spPr>
          <a:xfrm>
            <a:off x="899592" y="1412776"/>
            <a:ext cx="2520280" cy="1477328"/>
          </a:xfrm>
          <a:prstGeom prst="rect">
            <a:avLst/>
          </a:prstGeom>
        </p:spPr>
        <p:txBody>
          <a:bodyPr wrap="square">
            <a:spAutoFit/>
          </a:bodyPr>
          <a:lstStyle/>
          <a:p>
            <a:r>
              <a:rPr lang="it-IT" dirty="0" smtClean="0">
                <a:solidFill>
                  <a:srgbClr val="002060"/>
                </a:solidFill>
              </a:rPr>
              <a:t>Non una fotografia dunque ma un </a:t>
            </a:r>
            <a:r>
              <a:rPr lang="it-IT" b="1" dirty="0" smtClean="0">
                <a:solidFill>
                  <a:srgbClr val="002060"/>
                </a:solidFill>
              </a:rPr>
              <a:t>processo di ricerca socialmente condiviso</a:t>
            </a:r>
            <a:r>
              <a:rPr lang="it-IT" dirty="0" smtClean="0">
                <a:solidFill>
                  <a:srgbClr val="002060"/>
                </a:solidFill>
              </a:rPr>
              <a:t>. </a:t>
            </a:r>
            <a:endParaRPr lang="it-IT" dirty="0">
              <a:solidFill>
                <a:srgbClr val="002060"/>
              </a:solidFill>
            </a:endParaRPr>
          </a:p>
        </p:txBody>
      </p:sp>
      <p:sp>
        <p:nvSpPr>
          <p:cNvPr id="4" name="Freccia circolare a sinistra 3"/>
          <p:cNvSpPr/>
          <p:nvPr/>
        </p:nvSpPr>
        <p:spPr>
          <a:xfrm rot="17998799">
            <a:off x="4346275" y="1423478"/>
            <a:ext cx="604986" cy="185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429000"/>
            <a:ext cx="432048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44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198493"/>
            <a:ext cx="7560840" cy="646331"/>
          </a:xfrm>
          <a:prstGeom prst="rect">
            <a:avLst/>
          </a:prstGeom>
        </p:spPr>
        <p:txBody>
          <a:bodyPr wrap="square">
            <a:spAutoFit/>
          </a:bodyPr>
          <a:lstStyle/>
          <a:p>
            <a:r>
              <a:rPr lang="it-IT" dirty="0" smtClean="0">
                <a:solidFill>
                  <a:srgbClr val="002060"/>
                </a:solidFill>
              </a:rPr>
              <a:t>In particolare per le scuole associate alla Fism tutto questo rappresenta un’importante opportunità da cogliere:	</a:t>
            </a:r>
            <a:endParaRPr lang="it-IT" dirty="0">
              <a:solidFill>
                <a:srgbClr val="002060"/>
              </a:solidFill>
            </a:endParaRPr>
          </a:p>
        </p:txBody>
      </p:sp>
      <p:sp>
        <p:nvSpPr>
          <p:cNvPr id="3" name="Rettangolo 2"/>
          <p:cNvSpPr/>
          <p:nvPr/>
        </p:nvSpPr>
        <p:spPr>
          <a:xfrm>
            <a:off x="1475656" y="1958672"/>
            <a:ext cx="6768752" cy="1754326"/>
          </a:xfrm>
          <a:prstGeom prst="rect">
            <a:avLst/>
          </a:prstGeom>
        </p:spPr>
        <p:txBody>
          <a:bodyPr wrap="square">
            <a:spAutoFit/>
          </a:bodyPr>
          <a:lstStyle/>
          <a:p>
            <a:pPr lvl="0"/>
            <a:r>
              <a:rPr lang="it-IT" dirty="0">
                <a:solidFill>
                  <a:srgbClr val="002060"/>
                </a:solidFill>
              </a:rPr>
              <a:t>perché </a:t>
            </a:r>
            <a:r>
              <a:rPr lang="it-IT" b="1" dirty="0">
                <a:solidFill>
                  <a:srgbClr val="C00000"/>
                </a:solidFill>
              </a:rPr>
              <a:t>siamo parte del sistema nazionale di istruzione e formazione</a:t>
            </a:r>
            <a:r>
              <a:rPr lang="it-IT" dirty="0">
                <a:solidFill>
                  <a:srgbClr val="002060"/>
                </a:solidFill>
              </a:rPr>
              <a:t> e, in quanto </a:t>
            </a:r>
            <a:r>
              <a:rPr lang="it-IT" dirty="0" smtClean="0">
                <a:solidFill>
                  <a:srgbClr val="002060"/>
                </a:solidFill>
              </a:rPr>
              <a:t>tale, siamo chiamati </a:t>
            </a:r>
            <a:r>
              <a:rPr lang="it-IT" dirty="0">
                <a:solidFill>
                  <a:srgbClr val="002060"/>
                </a:solidFill>
              </a:rPr>
              <a:t>a partecipare attivamente e costruttivamente a un processo ampio e collettivo, portando il nostro contributo a un movimento culturale di cambiamento, facendo emergere tutta la ricchezza della nostra cultura ed esperienza; </a:t>
            </a:r>
          </a:p>
        </p:txBody>
      </p:sp>
      <p:sp>
        <p:nvSpPr>
          <p:cNvPr id="4" name="Rettangolo 3"/>
          <p:cNvSpPr/>
          <p:nvPr/>
        </p:nvSpPr>
        <p:spPr>
          <a:xfrm>
            <a:off x="1544712" y="4942909"/>
            <a:ext cx="5763592" cy="646331"/>
          </a:xfrm>
          <a:prstGeom prst="rect">
            <a:avLst/>
          </a:prstGeom>
        </p:spPr>
        <p:txBody>
          <a:bodyPr wrap="square">
            <a:spAutoFit/>
          </a:bodyPr>
          <a:lstStyle/>
          <a:p>
            <a:r>
              <a:rPr lang="it-IT" dirty="0" smtClean="0">
                <a:solidFill>
                  <a:srgbClr val="002060"/>
                </a:solidFill>
              </a:rPr>
              <a:t>per consolidare ulteriormente il nostro ruolo di </a:t>
            </a:r>
            <a:r>
              <a:rPr lang="it-IT" b="1" dirty="0" smtClean="0">
                <a:solidFill>
                  <a:srgbClr val="C00000"/>
                </a:solidFill>
              </a:rPr>
              <a:t>interlocutori qualificati.</a:t>
            </a:r>
            <a:endParaRPr lang="it-IT" b="1" dirty="0">
              <a:solidFill>
                <a:srgbClr val="C00000"/>
              </a:solidFill>
            </a:endParaRPr>
          </a:p>
        </p:txBody>
      </p:sp>
      <p:sp>
        <p:nvSpPr>
          <p:cNvPr id="5" name="Rettangolo 4"/>
          <p:cNvSpPr/>
          <p:nvPr/>
        </p:nvSpPr>
        <p:spPr>
          <a:xfrm>
            <a:off x="1537866" y="3862789"/>
            <a:ext cx="6428308" cy="923330"/>
          </a:xfrm>
          <a:prstGeom prst="rect">
            <a:avLst/>
          </a:prstGeom>
        </p:spPr>
        <p:txBody>
          <a:bodyPr wrap="square">
            <a:spAutoFit/>
          </a:bodyPr>
          <a:lstStyle/>
          <a:p>
            <a:pPr lvl="0"/>
            <a:r>
              <a:rPr lang="it-IT" dirty="0">
                <a:solidFill>
                  <a:srgbClr val="002060"/>
                </a:solidFill>
              </a:rPr>
              <a:t>per </a:t>
            </a:r>
            <a:r>
              <a:rPr lang="it-IT" b="1" dirty="0">
                <a:solidFill>
                  <a:srgbClr val="C00000"/>
                </a:solidFill>
              </a:rPr>
              <a:t>costruire appartenenza e alleanza </a:t>
            </a:r>
            <a:r>
              <a:rPr lang="it-IT" dirty="0">
                <a:solidFill>
                  <a:srgbClr val="002060"/>
                </a:solidFill>
              </a:rPr>
              <a:t>sia al nostro interno che sul piano nazionale, promuovendo riflessione in ciascuna scuola e in tutto il sistema Fism;</a:t>
            </a:r>
          </a:p>
        </p:txBody>
      </p:sp>
      <p:sp>
        <p:nvSpPr>
          <p:cNvPr id="6" name="Freccia a destra 5"/>
          <p:cNvSpPr/>
          <p:nvPr/>
        </p:nvSpPr>
        <p:spPr>
          <a:xfrm>
            <a:off x="935596" y="2118888"/>
            <a:ext cx="504056" cy="36004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971600" y="3933056"/>
            <a:ext cx="504056" cy="36004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999010" y="5086054"/>
            <a:ext cx="504056" cy="36004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3146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2276872"/>
            <a:ext cx="2808312" cy="2862322"/>
          </a:xfrm>
          <a:prstGeom prst="rect">
            <a:avLst/>
          </a:prstGeom>
        </p:spPr>
        <p:txBody>
          <a:bodyPr wrap="square">
            <a:spAutoFit/>
          </a:bodyPr>
          <a:lstStyle/>
          <a:p>
            <a:r>
              <a:rPr lang="it-IT" dirty="0" smtClean="0">
                <a:solidFill>
                  <a:srgbClr val="002060"/>
                </a:solidFill>
              </a:rPr>
              <a:t>Il RAV rappresenta, dunque, per ciascuna scuola federata e per l’intera Fism non solo un </a:t>
            </a:r>
            <a:r>
              <a:rPr lang="it-IT" b="1" dirty="0" smtClean="0">
                <a:solidFill>
                  <a:srgbClr val="C00000"/>
                </a:solidFill>
              </a:rPr>
              <a:t>impegno</a:t>
            </a:r>
            <a:r>
              <a:rPr lang="it-IT" dirty="0" smtClean="0">
                <a:solidFill>
                  <a:srgbClr val="002060"/>
                </a:solidFill>
              </a:rPr>
              <a:t>, ma anche una grande occasione per </a:t>
            </a:r>
            <a:r>
              <a:rPr lang="it-IT" b="1" dirty="0" smtClean="0">
                <a:solidFill>
                  <a:srgbClr val="C00000"/>
                </a:solidFill>
              </a:rPr>
              <a:t>essere</a:t>
            </a:r>
            <a:r>
              <a:rPr lang="it-IT" dirty="0" smtClean="0">
                <a:solidFill>
                  <a:srgbClr val="C00000"/>
                </a:solidFill>
              </a:rPr>
              <a:t> </a:t>
            </a:r>
            <a:r>
              <a:rPr lang="it-IT" dirty="0" smtClean="0">
                <a:solidFill>
                  <a:srgbClr val="002060"/>
                </a:solidFill>
              </a:rPr>
              <a:t>davvero </a:t>
            </a:r>
            <a:r>
              <a:rPr lang="it-IT" b="1" dirty="0" smtClean="0">
                <a:solidFill>
                  <a:srgbClr val="C00000"/>
                </a:solidFill>
              </a:rPr>
              <a:t>protagonisti</a:t>
            </a:r>
            <a:r>
              <a:rPr lang="it-IT" dirty="0" smtClean="0">
                <a:solidFill>
                  <a:srgbClr val="C00000"/>
                </a:solidFill>
              </a:rPr>
              <a:t> </a:t>
            </a:r>
            <a:r>
              <a:rPr lang="it-IT" dirty="0" smtClean="0">
                <a:solidFill>
                  <a:srgbClr val="002060"/>
                </a:solidFill>
              </a:rPr>
              <a:t>del rinnovamento della scuola italiana. </a:t>
            </a:r>
            <a:endParaRPr lang="it-IT"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124358"/>
            <a:ext cx="4217563" cy="301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118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8642" y="1772816"/>
            <a:ext cx="7325765" cy="4247317"/>
          </a:xfrm>
          <a:prstGeom prst="rect">
            <a:avLst/>
          </a:prstGeom>
        </p:spPr>
        <p:txBody>
          <a:bodyPr wrap="square">
            <a:spAutoFit/>
          </a:bodyPr>
          <a:lstStyle/>
          <a:p>
            <a:r>
              <a:rPr lang="it-IT" dirty="0" smtClean="0">
                <a:solidFill>
                  <a:srgbClr val="002060"/>
                </a:solidFill>
              </a:rPr>
              <a:t>In questa prospettiva la Commissione tecnica del Settore pedagogico si è fatta promotrice di questo ampio processo di riflessione, adottando un’ottica di sistema che ha visto l’attivazione di diversi livelli e contesti di coinvolgimento:</a:t>
            </a:r>
          </a:p>
          <a:p>
            <a:endParaRPr lang="it-IT" dirty="0" smtClean="0">
              <a:solidFill>
                <a:srgbClr val="002060"/>
              </a:solidFill>
            </a:endParaRPr>
          </a:p>
          <a:p>
            <a:pPr marL="285750" indent="-285750">
              <a:buBlip>
                <a:blip r:embed="rId2"/>
              </a:buBlip>
            </a:pPr>
            <a:r>
              <a:rPr lang="it-IT" dirty="0" smtClean="0">
                <a:solidFill>
                  <a:srgbClr val="002060"/>
                </a:solidFill>
              </a:rPr>
              <a:t>la Commissione tecnica del Settore pedagogico: cabina di regia delle azioni, interfaccia tra Fism e Miur, promozione di iniziative di formazione;</a:t>
            </a:r>
          </a:p>
          <a:p>
            <a:endParaRPr lang="it-IT" dirty="0" smtClean="0">
              <a:solidFill>
                <a:srgbClr val="002060"/>
              </a:solidFill>
            </a:endParaRPr>
          </a:p>
          <a:p>
            <a:pPr marL="285750" indent="-285750">
              <a:buBlip>
                <a:blip r:embed="rId2"/>
              </a:buBlip>
            </a:pPr>
            <a:r>
              <a:rPr lang="it-IT" dirty="0" smtClean="0">
                <a:solidFill>
                  <a:srgbClr val="002060"/>
                </a:solidFill>
              </a:rPr>
              <a:t>il gruppo dei referenti regionali: tavolo di lavoro e raccordo tra livello nazionale e locale;</a:t>
            </a:r>
          </a:p>
          <a:p>
            <a:endParaRPr lang="it-IT" dirty="0" smtClean="0">
              <a:solidFill>
                <a:srgbClr val="002060"/>
              </a:solidFill>
            </a:endParaRPr>
          </a:p>
          <a:p>
            <a:pPr marL="285750" indent="-285750">
              <a:buBlip>
                <a:blip r:embed="rId2"/>
              </a:buBlip>
            </a:pPr>
            <a:r>
              <a:rPr lang="it-IT" dirty="0">
                <a:solidFill>
                  <a:srgbClr val="002060"/>
                </a:solidFill>
              </a:rPr>
              <a:t>l</a:t>
            </a:r>
            <a:r>
              <a:rPr lang="it-IT" dirty="0" smtClean="0">
                <a:solidFill>
                  <a:srgbClr val="002060"/>
                </a:solidFill>
              </a:rPr>
              <a:t>e commissioni regionali e provinciali;</a:t>
            </a:r>
          </a:p>
          <a:p>
            <a:endParaRPr lang="it-IT" dirty="0" smtClean="0">
              <a:solidFill>
                <a:srgbClr val="002060"/>
              </a:solidFill>
            </a:endParaRPr>
          </a:p>
          <a:p>
            <a:pPr marL="285750" indent="-285750">
              <a:buBlip>
                <a:blip r:embed="rId2"/>
              </a:buBlip>
            </a:pPr>
            <a:r>
              <a:rPr lang="it-IT" dirty="0" smtClean="0">
                <a:solidFill>
                  <a:srgbClr val="002060"/>
                </a:solidFill>
              </a:rPr>
              <a:t>le reti e le singole scuole.</a:t>
            </a:r>
            <a:endParaRPr lang="it-IT" dirty="0">
              <a:solidFill>
                <a:srgbClr val="002060"/>
              </a:solidFill>
            </a:endParaRPr>
          </a:p>
        </p:txBody>
      </p:sp>
      <p:sp>
        <p:nvSpPr>
          <p:cNvPr id="3" name="Rettangolo 2"/>
          <p:cNvSpPr/>
          <p:nvPr/>
        </p:nvSpPr>
        <p:spPr>
          <a:xfrm>
            <a:off x="1087228" y="827604"/>
            <a:ext cx="6961393" cy="769441"/>
          </a:xfrm>
          <a:prstGeom prst="rect">
            <a:avLst/>
          </a:prstGeom>
        </p:spPr>
        <p:txBody>
          <a:bodyPr wrap="none">
            <a:spAutoFit/>
          </a:bodyPr>
          <a:lstStyle/>
          <a:p>
            <a:r>
              <a:rPr lang="it-IT" sz="4400" dirty="0" smtClean="0">
                <a:solidFill>
                  <a:srgbClr val="C00000"/>
                </a:solidFill>
                <a:latin typeface="Calibri"/>
                <a:ea typeface="Times New Roman"/>
              </a:rPr>
              <a:t>COME HA LAVORATO LA FISM</a:t>
            </a:r>
            <a:endParaRPr lang="it-IT" sz="4400" dirty="0"/>
          </a:p>
        </p:txBody>
      </p:sp>
    </p:spTree>
    <p:extLst>
      <p:ext uri="{BB962C8B-B14F-4D97-AF65-F5344CB8AC3E}">
        <p14:creationId xmlns:p14="http://schemas.microsoft.com/office/powerpoint/2010/main" val="204322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13679" y="1568980"/>
            <a:ext cx="1713931" cy="369332"/>
          </a:xfrm>
          <a:prstGeom prst="rect">
            <a:avLst/>
          </a:prstGeom>
        </p:spPr>
        <p:txBody>
          <a:bodyPr wrap="none">
            <a:spAutoFit/>
          </a:bodyPr>
          <a:lstStyle/>
          <a:p>
            <a:pPr marL="285750" indent="-285750">
              <a:buBlip>
                <a:blip r:embed="rId2"/>
              </a:buBlip>
            </a:pPr>
            <a:r>
              <a:rPr lang="it-IT" b="1" dirty="0" smtClean="0">
                <a:solidFill>
                  <a:srgbClr val="C00000"/>
                </a:solidFill>
              </a:rPr>
              <a:t>AUTENTICO</a:t>
            </a:r>
            <a:endParaRPr lang="it-IT" b="1" dirty="0">
              <a:solidFill>
                <a:srgbClr val="C00000"/>
              </a:solidFill>
            </a:endParaRPr>
          </a:p>
        </p:txBody>
      </p:sp>
      <p:sp>
        <p:nvSpPr>
          <p:cNvPr id="4" name="Rettangolo 3"/>
          <p:cNvSpPr/>
          <p:nvPr/>
        </p:nvSpPr>
        <p:spPr>
          <a:xfrm>
            <a:off x="4338228" y="1547500"/>
            <a:ext cx="3546140" cy="369332"/>
          </a:xfrm>
          <a:prstGeom prst="rect">
            <a:avLst/>
          </a:prstGeom>
        </p:spPr>
        <p:txBody>
          <a:bodyPr wrap="square">
            <a:spAutoFit/>
          </a:bodyPr>
          <a:lstStyle/>
          <a:p>
            <a:r>
              <a:rPr lang="it-IT" dirty="0">
                <a:solidFill>
                  <a:srgbClr val="002060"/>
                </a:solidFill>
              </a:rPr>
              <a:t>n</a:t>
            </a:r>
            <a:r>
              <a:rPr lang="it-IT" dirty="0" smtClean="0">
                <a:solidFill>
                  <a:srgbClr val="002060"/>
                </a:solidFill>
              </a:rPr>
              <a:t>el descriversi </a:t>
            </a:r>
            <a:r>
              <a:rPr lang="it-IT" dirty="0">
                <a:solidFill>
                  <a:srgbClr val="002060"/>
                </a:solidFill>
              </a:rPr>
              <a:t>e raccontarsi</a:t>
            </a:r>
          </a:p>
        </p:txBody>
      </p:sp>
      <p:sp>
        <p:nvSpPr>
          <p:cNvPr id="6" name="Rettangolo 5"/>
          <p:cNvSpPr/>
          <p:nvPr/>
        </p:nvSpPr>
        <p:spPr>
          <a:xfrm>
            <a:off x="897696" y="2267580"/>
            <a:ext cx="2090637" cy="369332"/>
          </a:xfrm>
          <a:prstGeom prst="rect">
            <a:avLst/>
          </a:prstGeom>
        </p:spPr>
        <p:txBody>
          <a:bodyPr wrap="none">
            <a:spAutoFit/>
          </a:bodyPr>
          <a:lstStyle/>
          <a:p>
            <a:pPr marL="285750" indent="-285750">
              <a:buBlip>
                <a:blip r:embed="rId2"/>
              </a:buBlip>
            </a:pPr>
            <a:r>
              <a:rPr lang="it-IT" b="1" dirty="0" smtClean="0">
                <a:solidFill>
                  <a:srgbClr val="C00000"/>
                </a:solidFill>
              </a:rPr>
              <a:t>VALORIZZANTE</a:t>
            </a:r>
            <a:endParaRPr lang="it-IT" b="1" dirty="0">
              <a:solidFill>
                <a:srgbClr val="C00000"/>
              </a:solidFill>
            </a:endParaRPr>
          </a:p>
        </p:txBody>
      </p:sp>
      <p:sp>
        <p:nvSpPr>
          <p:cNvPr id="7" name="Rettangolo 6"/>
          <p:cNvSpPr/>
          <p:nvPr/>
        </p:nvSpPr>
        <p:spPr>
          <a:xfrm>
            <a:off x="4363472" y="2132856"/>
            <a:ext cx="3880936" cy="646331"/>
          </a:xfrm>
          <a:prstGeom prst="rect">
            <a:avLst/>
          </a:prstGeom>
        </p:spPr>
        <p:txBody>
          <a:bodyPr wrap="square">
            <a:spAutoFit/>
          </a:bodyPr>
          <a:lstStyle/>
          <a:p>
            <a:r>
              <a:rPr lang="it-IT" dirty="0">
                <a:solidFill>
                  <a:srgbClr val="002060"/>
                </a:solidFill>
              </a:rPr>
              <a:t>valore </a:t>
            </a:r>
            <a:r>
              <a:rPr lang="it-IT" dirty="0" smtClean="0">
                <a:solidFill>
                  <a:srgbClr val="002060"/>
                </a:solidFill>
              </a:rPr>
              <a:t>a pensiero, progettualità, esperienze</a:t>
            </a:r>
            <a:endParaRPr lang="it-IT" dirty="0">
              <a:solidFill>
                <a:srgbClr val="002060"/>
              </a:solidFill>
            </a:endParaRPr>
          </a:p>
        </p:txBody>
      </p:sp>
      <p:sp>
        <p:nvSpPr>
          <p:cNvPr id="8" name="Rettangolo 7"/>
          <p:cNvSpPr/>
          <p:nvPr/>
        </p:nvSpPr>
        <p:spPr>
          <a:xfrm>
            <a:off x="930974" y="3154193"/>
            <a:ext cx="1385316" cy="369332"/>
          </a:xfrm>
          <a:prstGeom prst="rect">
            <a:avLst/>
          </a:prstGeom>
        </p:spPr>
        <p:txBody>
          <a:bodyPr wrap="none">
            <a:spAutoFit/>
          </a:bodyPr>
          <a:lstStyle/>
          <a:p>
            <a:pPr marL="285750" indent="-285750">
              <a:buBlip>
                <a:blip r:embed="rId2"/>
              </a:buBlip>
            </a:pPr>
            <a:r>
              <a:rPr lang="it-IT" b="1" dirty="0" smtClean="0">
                <a:solidFill>
                  <a:srgbClr val="C00000"/>
                </a:solidFill>
              </a:rPr>
              <a:t>CRITICO</a:t>
            </a:r>
            <a:endParaRPr lang="it-IT" b="1" dirty="0">
              <a:solidFill>
                <a:srgbClr val="C00000"/>
              </a:solidFill>
            </a:endParaRPr>
          </a:p>
        </p:txBody>
      </p:sp>
      <p:sp>
        <p:nvSpPr>
          <p:cNvPr id="9" name="Rettangolo 8"/>
          <p:cNvSpPr/>
          <p:nvPr/>
        </p:nvSpPr>
        <p:spPr>
          <a:xfrm>
            <a:off x="4355976" y="2964252"/>
            <a:ext cx="4104456" cy="646331"/>
          </a:xfrm>
          <a:prstGeom prst="rect">
            <a:avLst/>
          </a:prstGeom>
        </p:spPr>
        <p:txBody>
          <a:bodyPr wrap="square">
            <a:spAutoFit/>
          </a:bodyPr>
          <a:lstStyle/>
          <a:p>
            <a:r>
              <a:rPr lang="it-IT" dirty="0">
                <a:solidFill>
                  <a:srgbClr val="002060"/>
                </a:solidFill>
              </a:rPr>
              <a:t>r</a:t>
            </a:r>
            <a:r>
              <a:rPr lang="it-IT" dirty="0" smtClean="0">
                <a:solidFill>
                  <a:srgbClr val="002060"/>
                </a:solidFill>
              </a:rPr>
              <a:t>iconoscere </a:t>
            </a:r>
            <a:r>
              <a:rPr lang="it-IT" dirty="0">
                <a:solidFill>
                  <a:srgbClr val="002060"/>
                </a:solidFill>
              </a:rPr>
              <a:t>gli aspetti di fragilità e </a:t>
            </a:r>
            <a:r>
              <a:rPr lang="it-IT" dirty="0" smtClean="0">
                <a:solidFill>
                  <a:srgbClr val="002060"/>
                </a:solidFill>
              </a:rPr>
              <a:t>debolezza</a:t>
            </a:r>
            <a:endParaRPr lang="it-IT" dirty="0">
              <a:solidFill>
                <a:srgbClr val="002060"/>
              </a:solidFill>
            </a:endParaRPr>
          </a:p>
        </p:txBody>
      </p:sp>
      <p:sp>
        <p:nvSpPr>
          <p:cNvPr id="10" name="Rettangolo 9"/>
          <p:cNvSpPr/>
          <p:nvPr/>
        </p:nvSpPr>
        <p:spPr>
          <a:xfrm>
            <a:off x="913679" y="3933056"/>
            <a:ext cx="1784463" cy="369332"/>
          </a:xfrm>
          <a:prstGeom prst="rect">
            <a:avLst/>
          </a:prstGeom>
        </p:spPr>
        <p:txBody>
          <a:bodyPr wrap="none">
            <a:spAutoFit/>
          </a:bodyPr>
          <a:lstStyle/>
          <a:p>
            <a:pPr marL="285750" indent="-285750">
              <a:buBlip>
                <a:blip r:embed="rId2"/>
              </a:buBlip>
            </a:pPr>
            <a:r>
              <a:rPr lang="it-IT" b="1" dirty="0" smtClean="0">
                <a:solidFill>
                  <a:srgbClr val="C00000"/>
                </a:solidFill>
              </a:rPr>
              <a:t>CONDIVISO</a:t>
            </a:r>
            <a:endParaRPr lang="it-IT" b="1" dirty="0">
              <a:solidFill>
                <a:srgbClr val="C00000"/>
              </a:solidFill>
            </a:endParaRPr>
          </a:p>
        </p:txBody>
      </p:sp>
      <p:sp>
        <p:nvSpPr>
          <p:cNvPr id="11" name="Rettangolo 10"/>
          <p:cNvSpPr/>
          <p:nvPr/>
        </p:nvSpPr>
        <p:spPr>
          <a:xfrm>
            <a:off x="4355977" y="3686631"/>
            <a:ext cx="4263309" cy="923330"/>
          </a:xfrm>
          <a:prstGeom prst="rect">
            <a:avLst/>
          </a:prstGeom>
        </p:spPr>
        <p:txBody>
          <a:bodyPr wrap="square">
            <a:spAutoFit/>
          </a:bodyPr>
          <a:lstStyle/>
          <a:p>
            <a:r>
              <a:rPr lang="it-IT" dirty="0">
                <a:solidFill>
                  <a:srgbClr val="002060"/>
                </a:solidFill>
              </a:rPr>
              <a:t>processi di confronto e di </a:t>
            </a:r>
            <a:r>
              <a:rPr lang="it-IT" dirty="0" smtClean="0">
                <a:solidFill>
                  <a:srgbClr val="002060"/>
                </a:solidFill>
              </a:rPr>
              <a:t>dialogo, </a:t>
            </a:r>
            <a:r>
              <a:rPr lang="it-IT" dirty="0">
                <a:solidFill>
                  <a:srgbClr val="002060"/>
                </a:solidFill>
              </a:rPr>
              <a:t>coinvolgendo tutti gli </a:t>
            </a:r>
            <a:r>
              <a:rPr lang="it-IT" dirty="0" smtClean="0">
                <a:solidFill>
                  <a:srgbClr val="002060"/>
                </a:solidFill>
              </a:rPr>
              <a:t>attori integrazione </a:t>
            </a:r>
            <a:r>
              <a:rPr lang="it-IT" dirty="0">
                <a:solidFill>
                  <a:srgbClr val="002060"/>
                </a:solidFill>
              </a:rPr>
              <a:t>di punti di </a:t>
            </a:r>
            <a:r>
              <a:rPr lang="it-IT" dirty="0" smtClean="0">
                <a:solidFill>
                  <a:srgbClr val="002060"/>
                </a:solidFill>
              </a:rPr>
              <a:t>vista </a:t>
            </a:r>
            <a:endParaRPr lang="it-IT" dirty="0">
              <a:solidFill>
                <a:srgbClr val="002060"/>
              </a:solidFill>
            </a:endParaRPr>
          </a:p>
        </p:txBody>
      </p:sp>
      <p:sp>
        <p:nvSpPr>
          <p:cNvPr id="12" name="Rettangolo 11"/>
          <p:cNvSpPr/>
          <p:nvPr/>
        </p:nvSpPr>
        <p:spPr>
          <a:xfrm>
            <a:off x="944260" y="4797152"/>
            <a:ext cx="1423788" cy="369332"/>
          </a:xfrm>
          <a:prstGeom prst="rect">
            <a:avLst/>
          </a:prstGeom>
        </p:spPr>
        <p:txBody>
          <a:bodyPr wrap="none">
            <a:spAutoFit/>
          </a:bodyPr>
          <a:lstStyle/>
          <a:p>
            <a:pPr marL="285750" indent="-285750">
              <a:buBlip>
                <a:blip r:embed="rId2"/>
              </a:buBlip>
            </a:pPr>
            <a:r>
              <a:rPr lang="it-IT" b="1" dirty="0" smtClean="0">
                <a:solidFill>
                  <a:srgbClr val="C00000"/>
                </a:solidFill>
              </a:rPr>
              <a:t>SOCIALE</a:t>
            </a:r>
            <a:endParaRPr lang="it-IT" b="1" dirty="0">
              <a:solidFill>
                <a:srgbClr val="C00000"/>
              </a:solidFill>
            </a:endParaRPr>
          </a:p>
        </p:txBody>
      </p:sp>
      <p:sp>
        <p:nvSpPr>
          <p:cNvPr id="13" name="Rettangolo 12"/>
          <p:cNvSpPr/>
          <p:nvPr/>
        </p:nvSpPr>
        <p:spPr>
          <a:xfrm>
            <a:off x="4380977" y="4730253"/>
            <a:ext cx="4328898" cy="646331"/>
          </a:xfrm>
          <a:prstGeom prst="rect">
            <a:avLst/>
          </a:prstGeom>
        </p:spPr>
        <p:txBody>
          <a:bodyPr wrap="square">
            <a:spAutoFit/>
          </a:bodyPr>
          <a:lstStyle/>
          <a:p>
            <a:r>
              <a:rPr lang="it-IT" dirty="0">
                <a:solidFill>
                  <a:srgbClr val="002060"/>
                </a:solidFill>
              </a:rPr>
              <a:t>motori sociali del proprio </a:t>
            </a:r>
            <a:r>
              <a:rPr lang="it-IT" dirty="0" smtClean="0">
                <a:solidFill>
                  <a:srgbClr val="002060"/>
                </a:solidFill>
              </a:rPr>
              <a:t>territorio progettare insieme.</a:t>
            </a:r>
          </a:p>
        </p:txBody>
      </p:sp>
      <p:sp>
        <p:nvSpPr>
          <p:cNvPr id="14" name="Rettangolo 13"/>
          <p:cNvSpPr/>
          <p:nvPr/>
        </p:nvSpPr>
        <p:spPr>
          <a:xfrm>
            <a:off x="949705" y="5517232"/>
            <a:ext cx="2959465" cy="369332"/>
          </a:xfrm>
          <a:prstGeom prst="rect">
            <a:avLst/>
          </a:prstGeom>
        </p:spPr>
        <p:txBody>
          <a:bodyPr wrap="none">
            <a:spAutoFit/>
          </a:bodyPr>
          <a:lstStyle/>
          <a:p>
            <a:pPr marL="285750" indent="-285750">
              <a:buBlip>
                <a:blip r:embed="rId2"/>
              </a:buBlip>
            </a:pPr>
            <a:r>
              <a:rPr lang="it-IT" b="1" dirty="0" smtClean="0">
                <a:solidFill>
                  <a:srgbClr val="C00000"/>
                </a:solidFill>
              </a:rPr>
              <a:t>PROFESSIONALIZZANTE</a:t>
            </a:r>
            <a:endParaRPr lang="it-IT" b="1" dirty="0">
              <a:solidFill>
                <a:srgbClr val="C00000"/>
              </a:solidFill>
            </a:endParaRPr>
          </a:p>
        </p:txBody>
      </p:sp>
      <p:sp>
        <p:nvSpPr>
          <p:cNvPr id="15" name="Rettangolo 14"/>
          <p:cNvSpPr/>
          <p:nvPr/>
        </p:nvSpPr>
        <p:spPr>
          <a:xfrm>
            <a:off x="4380976" y="5446965"/>
            <a:ext cx="4439495" cy="646331"/>
          </a:xfrm>
          <a:prstGeom prst="rect">
            <a:avLst/>
          </a:prstGeom>
        </p:spPr>
        <p:txBody>
          <a:bodyPr wrap="square">
            <a:spAutoFit/>
          </a:bodyPr>
          <a:lstStyle/>
          <a:p>
            <a:r>
              <a:rPr lang="it-IT" dirty="0">
                <a:solidFill>
                  <a:srgbClr val="002060"/>
                </a:solidFill>
              </a:rPr>
              <a:t>p</a:t>
            </a:r>
            <a:r>
              <a:rPr lang="it-IT" dirty="0" smtClean="0">
                <a:solidFill>
                  <a:srgbClr val="002060"/>
                </a:solidFill>
              </a:rPr>
              <a:t>romuovere</a:t>
            </a:r>
            <a:r>
              <a:rPr lang="it-IT" dirty="0">
                <a:solidFill>
                  <a:srgbClr val="002060"/>
                </a:solidFill>
              </a:rPr>
              <a:t>, sostenere e valorizzare la competenza </a:t>
            </a:r>
            <a:r>
              <a:rPr lang="it-IT" dirty="0" smtClean="0">
                <a:solidFill>
                  <a:srgbClr val="002060"/>
                </a:solidFill>
              </a:rPr>
              <a:t>in </a:t>
            </a:r>
            <a:r>
              <a:rPr lang="it-IT" dirty="0">
                <a:solidFill>
                  <a:srgbClr val="002060"/>
                </a:solidFill>
              </a:rPr>
              <a:t>un’ottica di sistema</a:t>
            </a:r>
          </a:p>
        </p:txBody>
      </p:sp>
      <p:sp>
        <p:nvSpPr>
          <p:cNvPr id="2" name="Rettangolo 1"/>
          <p:cNvSpPr/>
          <p:nvPr/>
        </p:nvSpPr>
        <p:spPr>
          <a:xfrm>
            <a:off x="846040" y="632882"/>
            <a:ext cx="7614392" cy="707886"/>
          </a:xfrm>
          <a:prstGeom prst="rect">
            <a:avLst/>
          </a:prstGeom>
        </p:spPr>
        <p:txBody>
          <a:bodyPr wrap="none">
            <a:spAutoFit/>
          </a:bodyPr>
          <a:lstStyle/>
          <a:p>
            <a:r>
              <a:rPr lang="it-IT" sz="4000" dirty="0" smtClean="0">
                <a:solidFill>
                  <a:srgbClr val="C00000"/>
                </a:solidFill>
                <a:latin typeface="Calibri"/>
                <a:ea typeface="Times New Roman"/>
              </a:rPr>
              <a:t>IL PROCESSO DI AUTOVALUTAZIONE</a:t>
            </a:r>
            <a:endParaRPr lang="it-IT" dirty="0">
              <a:solidFill>
                <a:srgbClr val="C00000"/>
              </a:solidFill>
            </a:endParaRPr>
          </a:p>
        </p:txBody>
      </p:sp>
      <p:cxnSp>
        <p:nvCxnSpPr>
          <p:cNvPr id="16" name="Connettore 2 15"/>
          <p:cNvCxnSpPr/>
          <p:nvPr/>
        </p:nvCxnSpPr>
        <p:spPr>
          <a:xfrm>
            <a:off x="3771920" y="1753646"/>
            <a:ext cx="4320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3788296" y="2438052"/>
            <a:ext cx="4320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3779912" y="3265603"/>
            <a:ext cx="4320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3779912" y="4148296"/>
            <a:ext cx="4320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3851920" y="4979054"/>
            <a:ext cx="4320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3923928" y="5714374"/>
            <a:ext cx="4320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23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P spid="14" grpId="0"/>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a:bodyPr>
        <a:spAutoFit/>
      </a:bodyPr>
      <a:lstStyle>
        <a:defPPr algn="just" fontAlgn="base">
          <a:spcBef>
            <a:spcPct val="50000"/>
          </a:spcBef>
          <a:spcAft>
            <a:spcPct val="0"/>
          </a:spcAft>
          <a:defRPr sz="2000" dirty="0">
            <a:solidFill>
              <a:srgbClr val="000000"/>
            </a:solidFill>
            <a:latin typeface="+mj-lt"/>
            <a:cs typeface="Times New Roman" pitchFamily="18" charset="0"/>
          </a:defRPr>
        </a:defPPr>
      </a:lstStyle>
    </a:spDef>
    <a:txDef>
      <a:spPr>
        <a:noFill/>
      </a:spPr>
      <a:bodyPr wrap="none" rtlCol="0">
        <a:spAutoFit/>
      </a:bodyPr>
      <a:lstStyle>
        <a:defPPr>
          <a:defRPr dirty="0" smtClean="0">
            <a:solidFill>
              <a:srgbClr val="002060"/>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514</TotalTime>
  <Words>698</Words>
  <Application>Microsoft Office PowerPoint</Application>
  <PresentationFormat>Presentazione su schermo (4:3)</PresentationFormat>
  <Paragraphs>54</Paragraphs>
  <Slides>16</Slides>
  <Notes>0</Notes>
  <HiddenSlides>0</HiddenSlides>
  <MMClips>0</MMClips>
  <ScaleCrop>false</ScaleCrop>
  <HeadingPairs>
    <vt:vector size="4" baseType="variant">
      <vt:variant>
        <vt:lpstr>Tema</vt:lpstr>
      </vt:variant>
      <vt:variant>
        <vt:i4>2</vt:i4>
      </vt:variant>
      <vt:variant>
        <vt:lpstr>Titoli diapositive</vt:lpstr>
      </vt:variant>
      <vt:variant>
        <vt:i4>16</vt:i4>
      </vt:variant>
    </vt:vector>
  </HeadingPairs>
  <TitlesOfParts>
    <vt:vector size="18" baseType="lpstr">
      <vt:lpstr>NewsPrint</vt:lpstr>
      <vt:lpstr>1_NewsPrint</vt:lpstr>
      <vt:lpstr>VALUTARSI ALL’INTERNO DEL SISTEMA DELLE SCUOLE ASSOCIATE ALLA FISM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RAV COME OCCASIONE DI CRESCITA PER LE SCUOLE ASSOCIATE ALLA FISM  Linee guida per la compilazione </dc:title>
  <dc:creator>Adminfpsm</dc:creator>
  <cp:lastModifiedBy>Adminfpsm</cp:lastModifiedBy>
  <cp:revision>25</cp:revision>
  <dcterms:created xsi:type="dcterms:W3CDTF">2017-09-28T17:00:38Z</dcterms:created>
  <dcterms:modified xsi:type="dcterms:W3CDTF">2017-10-07T05:55:34Z</dcterms:modified>
</cp:coreProperties>
</file>