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97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57" r:id="rId18"/>
    <p:sldId id="266" r:id="rId19"/>
    <p:sldId id="258" r:id="rId20"/>
    <p:sldId id="299" r:id="rId21"/>
    <p:sldId id="300" r:id="rId22"/>
    <p:sldId id="262" r:id="rId23"/>
    <p:sldId id="272" r:id="rId24"/>
    <p:sldId id="274" r:id="rId25"/>
    <p:sldId id="273" r:id="rId26"/>
    <p:sldId id="276" r:id="rId27"/>
    <p:sldId id="279" r:id="rId28"/>
    <p:sldId id="275" r:id="rId29"/>
    <p:sldId id="280" r:id="rId30"/>
    <p:sldId id="281" r:id="rId31"/>
    <p:sldId id="278" r:id="rId32"/>
    <p:sldId id="259" r:id="rId33"/>
    <p:sldId id="282" r:id="rId34"/>
    <p:sldId id="283" r:id="rId35"/>
    <p:sldId id="284" r:id="rId36"/>
    <p:sldId id="271" r:id="rId37"/>
    <p:sldId id="264" r:id="rId38"/>
    <p:sldId id="263" r:id="rId39"/>
    <p:sldId id="270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B3E1D12-DE1A-4DCC-9DE8-CAFA24E3580F}">
          <p14:sldIdLst>
            <p14:sldId id="256"/>
            <p14:sldId id="297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57"/>
            <p14:sldId id="266"/>
            <p14:sldId id="258"/>
            <p14:sldId id="299"/>
            <p14:sldId id="300"/>
            <p14:sldId id="262"/>
            <p14:sldId id="272"/>
            <p14:sldId id="274"/>
            <p14:sldId id="273"/>
            <p14:sldId id="276"/>
            <p14:sldId id="279"/>
            <p14:sldId id="275"/>
            <p14:sldId id="280"/>
            <p14:sldId id="281"/>
            <p14:sldId id="278"/>
            <p14:sldId id="259"/>
            <p14:sldId id="282"/>
            <p14:sldId id="283"/>
            <p14:sldId id="284"/>
            <p14:sldId id="271"/>
            <p14:sldId id="264"/>
            <p14:sldId id="263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5E5A-B1E9-4F10-8C7A-63A4D71CD019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D33-5001-48A6-82AD-33FCBBEA423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5E5A-B1E9-4F10-8C7A-63A4D71CD019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D33-5001-48A6-82AD-33FCBBEA42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5E5A-B1E9-4F10-8C7A-63A4D71CD019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D33-5001-48A6-82AD-33FCBBEA42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0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0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7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75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534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98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73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5E5A-B1E9-4F10-8C7A-63A4D71CD019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D33-5001-48A6-82AD-33FCBBEA42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35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53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46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78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7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2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69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803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09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5E5A-B1E9-4F10-8C7A-63A4D71CD019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D33-5001-48A6-82AD-33FCBBEA423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028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80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39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6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5E5A-B1E9-4F10-8C7A-63A4D71CD019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D33-5001-48A6-82AD-33FCBBEA42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5E5A-B1E9-4F10-8C7A-63A4D71CD019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D33-5001-48A6-82AD-33FCBBEA423F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5E5A-B1E9-4F10-8C7A-63A4D71CD019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D33-5001-48A6-82AD-33FCBBEA42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5E5A-B1E9-4F10-8C7A-63A4D71CD019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D33-5001-48A6-82AD-33FCBBEA42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5E5A-B1E9-4F10-8C7A-63A4D71CD019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D33-5001-48A6-82AD-33FCBBEA423F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5E5A-B1E9-4F10-8C7A-63A4D71CD019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D33-5001-48A6-82AD-33FCBBEA42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62F5E5A-B1E9-4F10-8C7A-63A4D71CD019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1574D33-5001-48A6-82AD-33FCBBEA423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5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695F609-F5C1-4198-AA15-BC80AEE1330F}" type="datetimeFigureOut">
              <a:rPr lang="it-IT" smtClean="0">
                <a:solidFill>
                  <a:srgbClr val="8D89A4">
                    <a:lumMod val="90000"/>
                    <a:lumOff val="10000"/>
                  </a:srgbClr>
                </a:solidFill>
              </a:rPr>
              <a:pPr/>
              <a:t>07/10/2017</a:t>
            </a:fld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>
              <a:solidFill>
                <a:srgbClr val="8D89A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8DDAF61-3D20-4DC6-AB42-854695821079}" type="slidenum">
              <a:rPr lang="it-IT" smtClean="0">
                <a:solidFill>
                  <a:srgbClr val="8D89A4">
                    <a:lumMod val="85000"/>
                    <a:lumOff val="15000"/>
                  </a:srgbClr>
                </a:solidFill>
              </a:rPr>
              <a:pPr/>
              <a:t>‹N›</a:t>
            </a:fld>
            <a:endParaRPr lang="it-IT">
              <a:solidFill>
                <a:srgbClr val="8D89A4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8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1484784"/>
            <a:ext cx="7543800" cy="1524000"/>
          </a:xfrm>
        </p:spPr>
        <p:txBody>
          <a:bodyPr/>
          <a:lstStyle/>
          <a:p>
            <a:r>
              <a:rPr lang="it-IT" sz="4000" dirty="0" smtClean="0">
                <a:solidFill>
                  <a:schemeClr val="bg1"/>
                </a:solidFill>
              </a:rPr>
              <a:t>IL SISTEMA NAZIONALE DI VALUTAZIONE E IL RAV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725996" y="3212976"/>
            <a:ext cx="4422068" cy="1493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Autovalutarsi: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uno stile riflessivo per migliorare la qualità dell’offerta formativa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8D89A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6182796"/>
            <a:ext cx="817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SILVIA CAVALLORO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Commissione tecnica del Settore pedagogico della Fism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Settore Ricerca, Formazione e Servizi pedagogici della Federazione provinciale Scuole materne di Trento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83568" y="5301208"/>
            <a:ext cx="5654982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SIRACUSA,  7 ottobre 2017    </a:t>
            </a:r>
            <a:r>
              <a:rPr lang="it-IT" b="1" kern="0" dirty="0">
                <a:solidFill>
                  <a:srgbClr val="002060"/>
                </a:solidFill>
              </a:rPr>
              <a:t>9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.00 – 13.00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4" t="35667" r="13197" b="41024"/>
          <a:stretch/>
        </p:blipFill>
        <p:spPr bwMode="auto">
          <a:xfrm>
            <a:off x="7340008" y="4615752"/>
            <a:ext cx="893136" cy="9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r="59483"/>
          <a:stretch/>
        </p:blipFill>
        <p:spPr bwMode="auto">
          <a:xfrm>
            <a:off x="5940152" y="3391616"/>
            <a:ext cx="2316827" cy="109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7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92182" y="626785"/>
            <a:ext cx="4759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VALUTARE PERCHÉ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533400" y="1600200"/>
            <a:ext cx="3048000" cy="3733800"/>
          </a:xfrm>
          <a:custGeom>
            <a:avLst/>
            <a:gdLst>
              <a:gd name="T0" fmla="*/ 322580024 w 21600"/>
              <a:gd name="T1" fmla="*/ 0 h 21600"/>
              <a:gd name="T2" fmla="*/ 0 w 21600"/>
              <a:gd name="T3" fmla="*/ 322714378 h 21600"/>
              <a:gd name="T4" fmla="*/ 322580024 w 21600"/>
              <a:gd name="T5" fmla="*/ 645428756 h 21600"/>
              <a:gd name="T6" fmla="*/ 430106652 w 21600"/>
              <a:gd name="T7" fmla="*/ 32271437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sz="1800" dirty="0">
                <a:solidFill>
                  <a:srgbClr val="002060"/>
                </a:solidFill>
                <a:latin typeface="Century Gothic"/>
              </a:rPr>
              <a:t> dare </a:t>
            </a:r>
            <a:r>
              <a:rPr lang="it-IT" altLang="it-IT" sz="1800" b="1" dirty="0">
                <a:solidFill>
                  <a:srgbClr val="002060"/>
                </a:solidFill>
                <a:latin typeface="Century Gothic"/>
              </a:rPr>
              <a:t>visibilità </a:t>
            </a:r>
          </a:p>
          <a:p>
            <a:pPr algn="ctr"/>
            <a:r>
              <a:rPr lang="it-IT" altLang="it-IT" sz="1800" dirty="0">
                <a:solidFill>
                  <a:srgbClr val="002060"/>
                </a:solidFill>
                <a:latin typeface="Century Gothic"/>
              </a:rPr>
              <a:t>ad aspetti</a:t>
            </a:r>
          </a:p>
          <a:p>
            <a:pPr algn="ctr"/>
            <a:r>
              <a:rPr lang="it-IT" altLang="it-IT" sz="1800" dirty="0" smtClean="0">
                <a:solidFill>
                  <a:srgbClr val="002060"/>
                </a:solidFill>
                <a:latin typeface="Century Gothic"/>
              </a:rPr>
              <a:t>intangibili</a:t>
            </a:r>
            <a:endParaRPr lang="it-IT" altLang="it-IT" sz="1800" dirty="0">
              <a:solidFill>
                <a:srgbClr val="002060"/>
              </a:solidFill>
              <a:latin typeface="Century Gothic"/>
            </a:endParaRPr>
          </a:p>
          <a:p>
            <a:pPr algn="ctr"/>
            <a:r>
              <a:rPr lang="it-IT" altLang="it-IT" sz="1800" dirty="0">
                <a:solidFill>
                  <a:srgbClr val="002060"/>
                </a:solidFill>
                <a:latin typeface="Century Gothic"/>
              </a:rPr>
              <a:t> e immateriali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flipH="1">
            <a:off x="6156176" y="2348880"/>
            <a:ext cx="2759224" cy="3611488"/>
          </a:xfrm>
          <a:custGeom>
            <a:avLst/>
            <a:gdLst>
              <a:gd name="T0" fmla="*/ 306652639 w 21600"/>
              <a:gd name="T1" fmla="*/ 0 h 21600"/>
              <a:gd name="T2" fmla="*/ 0 w 21600"/>
              <a:gd name="T3" fmla="*/ 322714378 h 21600"/>
              <a:gd name="T4" fmla="*/ 306652639 w 21600"/>
              <a:gd name="T5" fmla="*/ 645428756 h 21600"/>
              <a:gd name="T6" fmla="*/ 408870140 w 21600"/>
              <a:gd name="T7" fmla="*/ 32271437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sz="1800" b="1" dirty="0" err="1">
                <a:solidFill>
                  <a:srgbClr val="002060"/>
                </a:solidFill>
                <a:latin typeface="Century Gothic"/>
              </a:rPr>
              <a:t>a</a:t>
            </a:r>
            <a:r>
              <a:rPr lang="it-IT" altLang="it-IT" sz="1800" b="1" dirty="0" err="1" smtClean="0">
                <a:solidFill>
                  <a:srgbClr val="002060"/>
                </a:solidFill>
                <a:latin typeface="Century Gothic"/>
              </a:rPr>
              <a:t>ccountability</a:t>
            </a:r>
            <a:endParaRPr lang="it-IT" altLang="it-IT" sz="1800" b="1" dirty="0">
              <a:solidFill>
                <a:srgbClr val="002060"/>
              </a:solidFill>
              <a:latin typeface="Century Gothic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altLang="it-IT" sz="1800" dirty="0">
                <a:solidFill>
                  <a:srgbClr val="002060"/>
                </a:solidFill>
                <a:latin typeface="Century Gothic"/>
              </a:rPr>
              <a:t>personale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altLang="it-IT" sz="1800" dirty="0">
                <a:solidFill>
                  <a:srgbClr val="002060"/>
                </a:solidFill>
                <a:latin typeface="Century Gothic"/>
              </a:rPr>
              <a:t>professionale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altLang="it-IT" sz="1800" dirty="0">
                <a:solidFill>
                  <a:srgbClr val="002060"/>
                </a:solidFill>
                <a:latin typeface="Century Gothic"/>
              </a:rPr>
              <a:t>organizzativa</a:t>
            </a:r>
          </a:p>
          <a:p>
            <a:pPr algn="ctr"/>
            <a:endParaRPr lang="it-IT" altLang="it-IT" dirty="0">
              <a:solidFill>
                <a:srgbClr val="002060"/>
              </a:solidFill>
              <a:latin typeface="Century Gothic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17796" y="1897439"/>
            <a:ext cx="23622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dirty="0" smtClean="0">
                <a:solidFill>
                  <a:srgbClr val="002060"/>
                </a:solidFill>
                <a:latin typeface="Century Gothic"/>
              </a:rPr>
              <a:t>VALORIZZARE </a:t>
            </a:r>
          </a:p>
          <a:p>
            <a:pPr algn="ctr">
              <a:spcBef>
                <a:spcPct val="50000"/>
              </a:spcBef>
            </a:pPr>
            <a:r>
              <a:rPr lang="it-IT" altLang="it-IT" sz="1800" dirty="0" smtClean="0">
                <a:solidFill>
                  <a:srgbClr val="002060"/>
                </a:solidFill>
                <a:latin typeface="Century Gothic"/>
              </a:rPr>
              <a:t>le </a:t>
            </a:r>
            <a:r>
              <a:rPr lang="it-IT" altLang="it-IT" sz="1800" dirty="0">
                <a:solidFill>
                  <a:srgbClr val="002060"/>
                </a:solidFill>
                <a:latin typeface="Century Gothic"/>
              </a:rPr>
              <a:t>proprie caratteristiche </a:t>
            </a:r>
            <a:r>
              <a:rPr lang="it-IT" altLang="it-IT" sz="1800" dirty="0" smtClean="0">
                <a:solidFill>
                  <a:srgbClr val="002060"/>
                </a:solidFill>
                <a:latin typeface="Century Gothic"/>
              </a:rPr>
              <a:t>di</a:t>
            </a:r>
          </a:p>
          <a:p>
            <a:pPr algn="ctr">
              <a:spcBef>
                <a:spcPct val="50000"/>
              </a:spcBef>
            </a:pPr>
            <a:endParaRPr lang="it-IT" altLang="it-IT" sz="1800" dirty="0">
              <a:solidFill>
                <a:srgbClr val="002060"/>
              </a:solidFill>
              <a:latin typeface="Century Gothic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solidFill>
                  <a:srgbClr val="002060"/>
                </a:solidFill>
                <a:latin typeface="Century Gothic"/>
              </a:rPr>
              <a:t>trasparenza</a:t>
            </a:r>
            <a:endParaRPr lang="it-IT" altLang="it-IT" sz="1800" dirty="0">
              <a:solidFill>
                <a:srgbClr val="002060"/>
              </a:solidFill>
              <a:latin typeface="Century Gothic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002060"/>
                </a:solidFill>
                <a:latin typeface="Century Gothic"/>
              </a:rPr>
              <a:t>affidabilità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002060"/>
                </a:solidFill>
                <a:latin typeface="Century Gothic"/>
              </a:rPr>
              <a:t>competenza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002060"/>
                </a:solidFill>
                <a:latin typeface="Century Gothic"/>
              </a:rPr>
              <a:t>efficacia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002060"/>
                </a:solidFill>
                <a:latin typeface="Century Gothic"/>
              </a:rPr>
              <a:t>riconoscibilità</a:t>
            </a:r>
          </a:p>
        </p:txBody>
      </p:sp>
    </p:spTree>
    <p:extLst>
      <p:ext uri="{BB962C8B-B14F-4D97-AF65-F5344CB8AC3E}">
        <p14:creationId xmlns:p14="http://schemas.microsoft.com/office/powerpoint/2010/main" val="36863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3933056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it-IT" dirty="0" smtClean="0">
                <a:solidFill>
                  <a:srgbClr val="002060"/>
                </a:solidFill>
              </a:rPr>
              <a:t>Processo </a:t>
            </a:r>
            <a:r>
              <a:rPr lang="it-IT" b="1" dirty="0" smtClean="0">
                <a:solidFill>
                  <a:srgbClr val="002060"/>
                </a:solidFill>
              </a:rPr>
              <a:t>sistemico</a:t>
            </a:r>
            <a:r>
              <a:rPr lang="it-IT" dirty="0" smtClean="0">
                <a:solidFill>
                  <a:srgbClr val="002060"/>
                </a:solidFill>
              </a:rPr>
              <a:t> di attribuzione di valore, di riconoscimento, di rilancio.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6" y="623010"/>
            <a:ext cx="8354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VALUTARE PER DARE  E GENERARE VALORE</a:t>
            </a:r>
            <a:endParaRPr lang="it-IT" sz="4000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99592" y="2609871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it-IT" dirty="0" smtClean="0">
                <a:solidFill>
                  <a:srgbClr val="002060"/>
                </a:solidFill>
              </a:rPr>
              <a:t>Aperto alla </a:t>
            </a:r>
            <a:r>
              <a:rPr lang="it-IT" b="1" dirty="0" smtClean="0">
                <a:solidFill>
                  <a:srgbClr val="002060"/>
                </a:solidFill>
              </a:rPr>
              <a:t>riprogettazione</a:t>
            </a:r>
            <a:r>
              <a:rPr lang="it-IT" dirty="0" smtClean="0">
                <a:solidFill>
                  <a:srgbClr val="002060"/>
                </a:solidFill>
              </a:rPr>
              <a:t>, al miglioramento e alla qualificazione. Aperto al </a:t>
            </a:r>
            <a:r>
              <a:rPr lang="it-IT" b="1" dirty="0" smtClean="0">
                <a:solidFill>
                  <a:srgbClr val="002060"/>
                </a:solidFill>
              </a:rPr>
              <a:t>futuro</a:t>
            </a:r>
            <a:r>
              <a:rPr lang="it-IT" dirty="0" smtClean="0">
                <a:solidFill>
                  <a:srgbClr val="002060"/>
                </a:solidFill>
              </a:rPr>
              <a:t>.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14333" y="2836093"/>
            <a:ext cx="2686059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60057"/>
                </a:solidFill>
              </a:rPr>
              <a:t>Responsabilità del rendere conto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545620" y="5127059"/>
            <a:ext cx="6542176" cy="646331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D60057"/>
                </a:solidFill>
              </a:rPr>
              <a:t>VALENZA FORTEMENTE ETICA</a:t>
            </a:r>
          </a:p>
        </p:txBody>
      </p:sp>
      <p:sp>
        <p:nvSpPr>
          <p:cNvPr id="11" name="Freccia circolare a destra 10"/>
          <p:cNvSpPr/>
          <p:nvPr/>
        </p:nvSpPr>
        <p:spPr>
          <a:xfrm rot="19707417" flipH="1">
            <a:off x="7036814" y="3736062"/>
            <a:ext cx="408429" cy="1317319"/>
          </a:xfrm>
          <a:prstGeom prst="curvedRightArrow">
            <a:avLst/>
          </a:prstGeom>
          <a:solidFill>
            <a:srgbClr val="D60057"/>
          </a:solidFill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22344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Valutare la qualità dei sistemi scolastici è un impegno più volte sollecitato dalla </a:t>
            </a:r>
            <a:r>
              <a:rPr lang="it-IT" b="1" dirty="0" smtClean="0">
                <a:solidFill>
                  <a:srgbClr val="D60057"/>
                </a:solidFill>
              </a:rPr>
              <a:t>Comunità Europea </a:t>
            </a:r>
            <a:r>
              <a:rPr lang="it-IT" dirty="0" smtClean="0">
                <a:solidFill>
                  <a:srgbClr val="002060"/>
                </a:solidFill>
              </a:rPr>
              <a:t>che, riconoscendo il valore della conoscenza nel nostro contesto culturale, </a:t>
            </a:r>
            <a:r>
              <a:rPr lang="it-IT" b="1" dirty="0" smtClean="0">
                <a:solidFill>
                  <a:srgbClr val="D60057"/>
                </a:solidFill>
              </a:rPr>
              <a:t>chiede</a:t>
            </a:r>
            <a:r>
              <a:rPr lang="it-IT" dirty="0" smtClean="0">
                <a:solidFill>
                  <a:srgbClr val="002060"/>
                </a:solidFill>
              </a:rPr>
              <a:t> a tutti i sistemi europei d'istruzione e formazione </a:t>
            </a:r>
            <a:r>
              <a:rPr lang="it-IT" b="1" dirty="0" smtClean="0">
                <a:solidFill>
                  <a:srgbClr val="D60057"/>
                </a:solidFill>
              </a:rPr>
              <a:t>di puntare a migliorare la propria qualità. </a:t>
            </a:r>
            <a:endParaRPr lang="it-IT" b="1" dirty="0">
              <a:solidFill>
                <a:srgbClr val="D60057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0424" y="3917955"/>
            <a:ext cx="4825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per promuovere </a:t>
            </a:r>
            <a:r>
              <a:rPr lang="it-IT" b="1" dirty="0" smtClean="0">
                <a:solidFill>
                  <a:srgbClr val="D60057"/>
                </a:solidFill>
              </a:rPr>
              <a:t>intercultura</a:t>
            </a:r>
            <a:r>
              <a:rPr lang="it-IT" dirty="0" smtClean="0">
                <a:solidFill>
                  <a:srgbClr val="002060"/>
                </a:solidFill>
              </a:rPr>
              <a:t>, comunicazione, circolazione di persone, idee, esperienze; per promuovere </a:t>
            </a:r>
            <a:r>
              <a:rPr lang="it-IT" b="1" dirty="0" smtClean="0">
                <a:solidFill>
                  <a:srgbClr val="D60057"/>
                </a:solidFill>
              </a:rPr>
              <a:t>cittadinanza attiva </a:t>
            </a:r>
            <a:r>
              <a:rPr lang="it-IT" dirty="0" smtClean="0">
                <a:solidFill>
                  <a:srgbClr val="002060"/>
                </a:solidFill>
              </a:rPr>
              <a:t>e democrazia; per </a:t>
            </a:r>
            <a:r>
              <a:rPr lang="it-IT" b="1" dirty="0" smtClean="0">
                <a:solidFill>
                  <a:srgbClr val="D60057"/>
                </a:solidFill>
              </a:rPr>
              <a:t>contrastare</a:t>
            </a:r>
            <a:r>
              <a:rPr lang="it-IT" dirty="0" smtClean="0">
                <a:solidFill>
                  <a:srgbClr val="002060"/>
                </a:solidFill>
              </a:rPr>
              <a:t> l’abbandono scolastico, la </a:t>
            </a:r>
            <a:r>
              <a:rPr lang="it-IT" b="1" dirty="0" smtClean="0">
                <a:solidFill>
                  <a:srgbClr val="D60057"/>
                </a:solidFill>
              </a:rPr>
              <a:t>disuguaglianza sociale</a:t>
            </a:r>
            <a:r>
              <a:rPr lang="it-IT" dirty="0" smtClean="0">
                <a:solidFill>
                  <a:srgbClr val="002060"/>
                </a:solidFill>
              </a:rPr>
              <a:t>, la disoccupazione.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47016" y="692696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VALUTARE: un investimento europeo</a:t>
            </a:r>
            <a:endParaRPr lang="it-IT" dirty="0">
              <a:solidFill>
                <a:srgbClr val="8D89A4"/>
              </a:solidFill>
            </a:endParaRPr>
          </a:p>
        </p:txBody>
      </p:sp>
      <p:sp>
        <p:nvSpPr>
          <p:cNvPr id="5" name="AutoShape 2" descr="Risultati immagini per comunità europ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8D89A4"/>
              </a:solidFill>
            </a:endParaRPr>
          </a:p>
        </p:txBody>
      </p:sp>
      <p:sp>
        <p:nvSpPr>
          <p:cNvPr id="6" name="AutoShape 4" descr="Risultati immagini per comunità europe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8D89A4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92" y="3656034"/>
            <a:ext cx="3070440" cy="232068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34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67744" y="8367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LA SCELTA DEL MIUR</a:t>
            </a:r>
            <a:endParaRPr lang="it-IT" dirty="0">
              <a:solidFill>
                <a:srgbClr val="8D89A4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95736" y="2212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da una logica di </a:t>
            </a:r>
            <a:r>
              <a:rPr lang="it-IT" b="1" dirty="0">
                <a:solidFill>
                  <a:srgbClr val="002060"/>
                </a:solidFill>
              </a:rPr>
              <a:t>adempimento</a:t>
            </a:r>
            <a:r>
              <a:rPr lang="it-IT" dirty="0">
                <a:solidFill>
                  <a:srgbClr val="002060"/>
                </a:solidFill>
              </a:rPr>
              <a:t> burocratico a una logica di </a:t>
            </a:r>
            <a:r>
              <a:rPr lang="it-IT" b="1" dirty="0">
                <a:solidFill>
                  <a:srgbClr val="002060"/>
                </a:solidFill>
              </a:rPr>
              <a:t>investimento</a:t>
            </a:r>
            <a:r>
              <a:rPr lang="it-IT" dirty="0">
                <a:solidFill>
                  <a:srgbClr val="002060"/>
                </a:solidFill>
              </a:rPr>
              <a:t> per il miglioramento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95931" y="3429000"/>
            <a:ext cx="5171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FF"/>
                </a:solidFill>
              </a:rPr>
              <a:t>AUTOVALUTAZIONE</a:t>
            </a:r>
            <a:endParaRPr lang="it-IT" sz="2400" dirty="0">
              <a:solidFill>
                <a:srgbClr val="FF00FF"/>
              </a:solidFill>
            </a:endParaRPr>
          </a:p>
          <a:p>
            <a:pPr algn="ctr"/>
            <a:r>
              <a:rPr lang="it-IT" dirty="0">
                <a:solidFill>
                  <a:srgbClr val="002060"/>
                </a:solidFill>
              </a:rPr>
              <a:t>c</a:t>
            </a:r>
            <a:r>
              <a:rPr lang="it-IT" dirty="0" smtClean="0">
                <a:solidFill>
                  <a:srgbClr val="002060"/>
                </a:solidFill>
              </a:rPr>
              <a:t>ome approccio centrato sul miglioramento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701316" y="436510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In Italia esiste un </a:t>
            </a:r>
            <a:r>
              <a:rPr lang="it-IT" b="1" dirty="0" smtClean="0">
                <a:solidFill>
                  <a:srgbClr val="002060"/>
                </a:solidFill>
              </a:rPr>
              <a:t>quadro ricco </a:t>
            </a:r>
            <a:r>
              <a:rPr lang="it-IT" dirty="0">
                <a:solidFill>
                  <a:srgbClr val="002060"/>
                </a:solidFill>
              </a:rPr>
              <a:t>ma anche molto </a:t>
            </a:r>
            <a:r>
              <a:rPr lang="it-IT" b="1" dirty="0">
                <a:solidFill>
                  <a:srgbClr val="002060"/>
                </a:solidFill>
              </a:rPr>
              <a:t>frammentato</a:t>
            </a:r>
            <a:r>
              <a:rPr lang="it-IT" dirty="0">
                <a:solidFill>
                  <a:srgbClr val="002060"/>
                </a:solidFill>
              </a:rPr>
              <a:t> e divergente </a:t>
            </a:r>
            <a:r>
              <a:rPr lang="it-IT" dirty="0" smtClean="0">
                <a:solidFill>
                  <a:srgbClr val="002060"/>
                </a:solidFill>
              </a:rPr>
              <a:t>che ha </a:t>
            </a:r>
            <a:r>
              <a:rPr lang="it-IT" dirty="0">
                <a:solidFill>
                  <a:srgbClr val="002060"/>
                </a:solidFill>
              </a:rPr>
              <a:t>dato vita a </a:t>
            </a:r>
            <a:r>
              <a:rPr lang="it-IT" dirty="0" smtClean="0">
                <a:solidFill>
                  <a:srgbClr val="002060"/>
                </a:solidFill>
              </a:rPr>
              <a:t>modelli </a:t>
            </a:r>
            <a:r>
              <a:rPr lang="it-IT" dirty="0">
                <a:solidFill>
                  <a:srgbClr val="002060"/>
                </a:solidFill>
              </a:rPr>
              <a:t>nati da approcci, culture e metodologie diversi. </a:t>
            </a:r>
            <a:endParaRPr lang="it-IT" dirty="0" smtClean="0">
              <a:solidFill>
                <a:srgbClr val="002060"/>
              </a:solidFill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</a:rPr>
              <a:t>Di </a:t>
            </a:r>
            <a:r>
              <a:rPr lang="it-IT" dirty="0">
                <a:solidFill>
                  <a:srgbClr val="002060"/>
                </a:solidFill>
              </a:rPr>
              <a:t>fronte a questo quadro il Ministero ha lasciato </a:t>
            </a:r>
            <a:r>
              <a:rPr lang="it-IT" b="1" dirty="0">
                <a:solidFill>
                  <a:srgbClr val="002060"/>
                </a:solidFill>
              </a:rPr>
              <a:t>libertà sugli strumenti </a:t>
            </a:r>
            <a:r>
              <a:rPr lang="it-IT" dirty="0" smtClean="0">
                <a:solidFill>
                  <a:srgbClr val="002060"/>
                </a:solidFill>
              </a:rPr>
              <a:t>chiedendo </a:t>
            </a:r>
            <a:r>
              <a:rPr lang="it-IT" dirty="0">
                <a:solidFill>
                  <a:srgbClr val="002060"/>
                </a:solidFill>
              </a:rPr>
              <a:t>però </a:t>
            </a:r>
            <a:r>
              <a:rPr lang="it-IT" dirty="0" smtClean="0">
                <a:solidFill>
                  <a:srgbClr val="002060"/>
                </a:solidFill>
              </a:rPr>
              <a:t>un comune riferimento </a:t>
            </a:r>
            <a:r>
              <a:rPr lang="it-IT" dirty="0">
                <a:solidFill>
                  <a:srgbClr val="002060"/>
                </a:solidFill>
              </a:rPr>
              <a:t>che è il </a:t>
            </a:r>
            <a:r>
              <a:rPr lang="it-IT" dirty="0" smtClean="0">
                <a:solidFill>
                  <a:srgbClr val="002060"/>
                </a:solidFill>
              </a:rPr>
              <a:t>RAV.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51720" y="836712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I TRE PRINCIPI DEL RAV</a:t>
            </a:r>
            <a:endParaRPr lang="it-IT" dirty="0">
              <a:solidFill>
                <a:srgbClr val="8D89A4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2348880"/>
            <a:ext cx="372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D60057"/>
                </a:solidFill>
              </a:rPr>
              <a:t>Modello di tipo comparativo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3687415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D60057"/>
                </a:solidFill>
              </a:rPr>
              <a:t>Contestualizzazione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4695527"/>
            <a:ext cx="2350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D60057"/>
                </a:solidFill>
              </a:rPr>
              <a:t>Spinta al </a:t>
            </a:r>
          </a:p>
          <a:p>
            <a:r>
              <a:rPr lang="it-IT" sz="2400" dirty="0" smtClean="0">
                <a:solidFill>
                  <a:srgbClr val="D60057"/>
                </a:solidFill>
              </a:rPr>
              <a:t>miglioramento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16016" y="2454488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Indicatori comuni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716016" y="2839269"/>
            <a:ext cx="400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Centratura sugli esiti degli studenti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788024" y="3717032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Indicatori di scuola</a:t>
            </a:r>
          </a:p>
        </p:txBody>
      </p:sp>
      <p:sp>
        <p:nvSpPr>
          <p:cNvPr id="9" name="Rettangolo 8"/>
          <p:cNvSpPr/>
          <p:nvPr/>
        </p:nvSpPr>
        <p:spPr>
          <a:xfrm>
            <a:off x="4779610" y="4695527"/>
            <a:ext cx="3941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Da un punto </a:t>
            </a:r>
            <a:r>
              <a:rPr lang="it-IT" dirty="0">
                <a:solidFill>
                  <a:srgbClr val="002060"/>
                </a:solidFill>
              </a:rPr>
              <a:t>di </a:t>
            </a:r>
            <a:r>
              <a:rPr lang="it-IT" dirty="0" smtClean="0">
                <a:solidFill>
                  <a:srgbClr val="002060"/>
                </a:solidFill>
              </a:rPr>
              <a:t>partenza, </a:t>
            </a:r>
            <a:r>
              <a:rPr lang="it-IT" dirty="0">
                <a:solidFill>
                  <a:srgbClr val="002060"/>
                </a:solidFill>
              </a:rPr>
              <a:t>che viene accolto, </a:t>
            </a:r>
            <a:r>
              <a:rPr lang="it-IT" dirty="0" smtClean="0">
                <a:solidFill>
                  <a:srgbClr val="002060"/>
                </a:solidFill>
              </a:rPr>
              <a:t>a un impegno per </a:t>
            </a:r>
            <a:r>
              <a:rPr lang="it-IT" dirty="0">
                <a:solidFill>
                  <a:srgbClr val="002060"/>
                </a:solidFill>
              </a:rPr>
              <a:t>portare ogni scuola a migliorare la propria offerta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3818198" y="2454488"/>
            <a:ext cx="648072" cy="504056"/>
          </a:xfrm>
          <a:prstGeom prst="rightArrow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3933066" y="4858997"/>
            <a:ext cx="648072" cy="504056"/>
          </a:xfrm>
          <a:prstGeom prst="rightArrow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3887924" y="3666219"/>
            <a:ext cx="648072" cy="504056"/>
          </a:xfrm>
          <a:prstGeom prst="rightArrow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31640" y="1556792"/>
            <a:ext cx="712879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D.L. n. </a:t>
            </a:r>
            <a:r>
              <a:rPr lang="it-IT" sz="2000" b="1" dirty="0" smtClean="0">
                <a:solidFill>
                  <a:srgbClr val="002060"/>
                </a:solidFill>
              </a:rPr>
              <a:t>286 del 2004</a:t>
            </a:r>
          </a:p>
          <a:p>
            <a:r>
              <a:rPr lang="it-IT" dirty="0">
                <a:solidFill>
                  <a:srgbClr val="002060"/>
                </a:solidFill>
              </a:rPr>
              <a:t>V</a:t>
            </a:r>
            <a:r>
              <a:rPr lang="it-IT" dirty="0" smtClean="0">
                <a:solidFill>
                  <a:srgbClr val="002060"/>
                </a:solidFill>
              </a:rPr>
              <a:t>iene istituito il </a:t>
            </a:r>
            <a:r>
              <a:rPr lang="it-IT" b="1" dirty="0" smtClean="0">
                <a:solidFill>
                  <a:srgbClr val="002060"/>
                </a:solidFill>
              </a:rPr>
              <a:t>Sistema Nazionale di Valutazione (SNV) </a:t>
            </a:r>
            <a:r>
              <a:rPr lang="it-IT" dirty="0" smtClean="0">
                <a:solidFill>
                  <a:srgbClr val="002060"/>
                </a:solidFill>
              </a:rPr>
              <a:t>risorsa strategica per: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orientare le politiche scolastiche e formative alla crescita culturale, economica e sociale del Paese;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per favorire la piena attuazione dell’autonomia delle istituzioni scolastiche;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per migliorare la qualità del sistema formativo.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18882" y="4333166"/>
            <a:ext cx="4333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Direttiva 18 settembre 2014, n. 11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331640" y="4687976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Definisce le </a:t>
            </a:r>
            <a:r>
              <a:rPr lang="it-IT" b="1" dirty="0">
                <a:solidFill>
                  <a:srgbClr val="002060"/>
                </a:solidFill>
              </a:rPr>
              <a:t>priorità strategiche </a:t>
            </a:r>
            <a:r>
              <a:rPr lang="it-IT" b="1" dirty="0" smtClean="0">
                <a:solidFill>
                  <a:srgbClr val="002060"/>
                </a:solidFill>
              </a:rPr>
              <a:t>per </a:t>
            </a:r>
            <a:r>
              <a:rPr lang="it-IT" b="1" dirty="0">
                <a:solidFill>
                  <a:srgbClr val="002060"/>
                </a:solidFill>
              </a:rPr>
              <a:t>il triennio 2014/2017 </a:t>
            </a:r>
            <a:r>
              <a:rPr lang="it-IT" dirty="0">
                <a:solidFill>
                  <a:srgbClr val="002060"/>
                </a:solidFill>
              </a:rPr>
              <a:t>e i tempi di realizzazione. </a:t>
            </a:r>
            <a:r>
              <a:rPr lang="it-IT" dirty="0" smtClean="0">
                <a:solidFill>
                  <a:srgbClr val="002060"/>
                </a:solidFill>
              </a:rPr>
              <a:t>Nell’anno </a:t>
            </a:r>
            <a:r>
              <a:rPr lang="it-IT" dirty="0">
                <a:solidFill>
                  <a:srgbClr val="002060"/>
                </a:solidFill>
              </a:rPr>
              <a:t>scolastico 2014/2015 si è realizzata e completata la fase di autovalutazione per le scuole del primo e del secondo ciclo, che si è ulteriormente aggiornata e rafforzata negli anni scolastici 2015/2016 e 2016/2017.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827584" y="76470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600" dirty="0" smtClean="0">
                <a:solidFill>
                  <a:srgbClr val="FF0066"/>
                </a:solidFill>
              </a:rPr>
              <a:t>TAPPE E SNODI DI UN PROCESSO</a:t>
            </a:r>
            <a:endParaRPr lang="it-IT" sz="3600" dirty="0">
              <a:solidFill>
                <a:srgbClr val="FF0066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329685" y="3933056"/>
            <a:ext cx="3172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DPR </a:t>
            </a:r>
            <a:r>
              <a:rPr lang="it-IT" sz="2000" b="1" dirty="0">
                <a:solidFill>
                  <a:srgbClr val="002060"/>
                </a:solidFill>
              </a:rPr>
              <a:t>28 marzo 2013 n. </a:t>
            </a:r>
            <a:r>
              <a:rPr lang="it-IT" sz="2000" b="1" dirty="0" smtClean="0">
                <a:solidFill>
                  <a:srgbClr val="002060"/>
                </a:solidFill>
              </a:rPr>
              <a:t>80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984358" y="1700808"/>
            <a:ext cx="347282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904461" y="4425209"/>
            <a:ext cx="347282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880358" y="4025099"/>
            <a:ext cx="347282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1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3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27915" y="4097652"/>
            <a:ext cx="29523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Molti </a:t>
            </a:r>
            <a:r>
              <a:rPr lang="it-IT" dirty="0">
                <a:solidFill>
                  <a:srgbClr val="002060"/>
                </a:solidFill>
              </a:rPr>
              <a:t>passaggi </a:t>
            </a:r>
            <a:r>
              <a:rPr lang="it-IT" dirty="0" smtClean="0">
                <a:solidFill>
                  <a:srgbClr val="002060"/>
                </a:solidFill>
              </a:rPr>
              <a:t>rivedono </a:t>
            </a:r>
            <a:r>
              <a:rPr lang="it-IT" dirty="0">
                <a:solidFill>
                  <a:srgbClr val="002060"/>
                </a:solidFill>
              </a:rPr>
              <a:t>o definiscono in modo puntuale la valutazione delle scuole, dei dirigenti scolastici e </a:t>
            </a:r>
            <a:r>
              <a:rPr lang="it-IT" dirty="0" smtClean="0">
                <a:solidFill>
                  <a:srgbClr val="002060"/>
                </a:solidFill>
              </a:rPr>
              <a:t>la valorizzazione </a:t>
            </a:r>
            <a:r>
              <a:rPr lang="it-IT" dirty="0">
                <a:solidFill>
                  <a:srgbClr val="002060"/>
                </a:solidFill>
              </a:rPr>
              <a:t>del merito dei docenti.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23928" y="949370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Completa e integra la </a:t>
            </a:r>
            <a:r>
              <a:rPr lang="it-IT" dirty="0">
                <a:solidFill>
                  <a:srgbClr val="002060"/>
                </a:solidFill>
              </a:rPr>
              <a:t>definizione del Sistema </a:t>
            </a:r>
            <a:r>
              <a:rPr lang="it-IT" dirty="0" smtClean="0">
                <a:solidFill>
                  <a:srgbClr val="002060"/>
                </a:solidFill>
              </a:rPr>
              <a:t>Nazionale </a:t>
            </a:r>
            <a:r>
              <a:rPr lang="it-IT" dirty="0">
                <a:solidFill>
                  <a:srgbClr val="002060"/>
                </a:solidFill>
              </a:rPr>
              <a:t>di </a:t>
            </a:r>
            <a:r>
              <a:rPr lang="it-IT" dirty="0" smtClean="0">
                <a:solidFill>
                  <a:srgbClr val="002060"/>
                </a:solidFill>
              </a:rPr>
              <a:t>Valutazione permettendo di </a:t>
            </a:r>
            <a:r>
              <a:rPr lang="it-IT" dirty="0">
                <a:solidFill>
                  <a:srgbClr val="002060"/>
                </a:solidFill>
              </a:rPr>
              <a:t>intraprendere, per la prima volta in Italia, un </a:t>
            </a:r>
            <a:r>
              <a:rPr lang="it-IT" b="1" dirty="0">
                <a:solidFill>
                  <a:srgbClr val="002060"/>
                </a:solidFill>
              </a:rPr>
              <a:t>disegno organico </a:t>
            </a:r>
            <a:r>
              <a:rPr lang="it-IT" dirty="0">
                <a:solidFill>
                  <a:srgbClr val="002060"/>
                </a:solidFill>
              </a:rPr>
              <a:t>fra la valutazione delle scuole e quella delle professionalità.</a:t>
            </a:r>
          </a:p>
        </p:txBody>
      </p:sp>
      <p:sp>
        <p:nvSpPr>
          <p:cNvPr id="4" name="Rettangolo 3"/>
          <p:cNvSpPr/>
          <p:nvPr/>
        </p:nvSpPr>
        <p:spPr>
          <a:xfrm>
            <a:off x="3923927" y="2721454"/>
            <a:ext cx="4793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Individua la valutazione come </a:t>
            </a:r>
            <a:r>
              <a:rPr lang="it-IT" dirty="0">
                <a:solidFill>
                  <a:srgbClr val="002060"/>
                </a:solidFill>
              </a:rPr>
              <a:t>la leva di riferimento per orientare le </a:t>
            </a:r>
            <a:r>
              <a:rPr lang="it-IT" b="1" dirty="0">
                <a:solidFill>
                  <a:srgbClr val="002060"/>
                </a:solidFill>
              </a:rPr>
              <a:t>azioni di innovazione e </a:t>
            </a:r>
            <a:r>
              <a:rPr lang="it-IT" b="1" dirty="0" smtClean="0">
                <a:solidFill>
                  <a:srgbClr val="002060"/>
                </a:solidFill>
              </a:rPr>
              <a:t>miglioramento.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83568" y="611396"/>
            <a:ext cx="380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srgbClr val="002060"/>
                </a:solidFill>
              </a:rPr>
              <a:t>Legge n. 107 del 13 luglio 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6" t="28449" r="31826" b="11695"/>
          <a:stretch/>
        </p:blipFill>
        <p:spPr bwMode="auto">
          <a:xfrm>
            <a:off x="755576" y="1151205"/>
            <a:ext cx="2778826" cy="249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25896" r="49956" b="19508"/>
          <a:stretch/>
        </p:blipFill>
        <p:spPr bwMode="auto">
          <a:xfrm>
            <a:off x="4139952" y="3717032"/>
            <a:ext cx="4464495" cy="24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20166" y="2255961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002060"/>
              </a:solidFill>
            </a:endParaRPr>
          </a:p>
          <a:p>
            <a:pPr marL="903288" indent="-903288"/>
            <a:r>
              <a:rPr lang="it-IT" dirty="0" smtClean="0">
                <a:solidFill>
                  <a:srgbClr val="002060"/>
                </a:solidFill>
              </a:rPr>
              <a:t>1.	</a:t>
            </a:r>
            <a:r>
              <a:rPr lang="it-IT" b="1" dirty="0" smtClean="0">
                <a:solidFill>
                  <a:srgbClr val="FF0066"/>
                </a:solidFill>
              </a:rPr>
              <a:t>Autovalutazione</a:t>
            </a:r>
            <a:r>
              <a:rPr lang="it-IT" dirty="0" smtClean="0">
                <a:solidFill>
                  <a:srgbClr val="002060"/>
                </a:solidFill>
              </a:rPr>
              <a:t>. Le istituzioni scolastiche (statali e paritarie) 	sono chiamate a promuovere un'attività di analisi e di 	valutazione interna partendo da una serie di indicatori e di 	dati comparati, forniti dal MIUR. </a:t>
            </a:r>
          </a:p>
          <a:p>
            <a:pPr marL="903288" indent="-903288"/>
            <a:r>
              <a:rPr lang="it-IT" dirty="0" smtClean="0">
                <a:solidFill>
                  <a:srgbClr val="002060"/>
                </a:solidFill>
              </a:rPr>
              <a:t>2.	</a:t>
            </a:r>
            <a:r>
              <a:rPr lang="it-IT" b="1" dirty="0">
                <a:solidFill>
                  <a:srgbClr val="FF0066"/>
                </a:solidFill>
              </a:rPr>
              <a:t>Valutazione esterna</a:t>
            </a:r>
            <a:r>
              <a:rPr lang="it-IT" dirty="0" smtClean="0">
                <a:solidFill>
                  <a:srgbClr val="002060"/>
                </a:solidFill>
              </a:rPr>
              <a:t>. Prevede l’attivazione della fase di 	valutazione esterna attraverso le visite alle scuole da parte 	dei nuclei di valutazione esterna.</a:t>
            </a:r>
          </a:p>
          <a:p>
            <a:pPr marL="903288" indent="-903288"/>
            <a:r>
              <a:rPr lang="it-IT" dirty="0" smtClean="0">
                <a:solidFill>
                  <a:srgbClr val="002060"/>
                </a:solidFill>
              </a:rPr>
              <a:t>3.	</a:t>
            </a:r>
            <a:r>
              <a:rPr lang="it-IT" b="1" dirty="0">
                <a:solidFill>
                  <a:srgbClr val="FF0066"/>
                </a:solidFill>
              </a:rPr>
              <a:t>Azioni di miglioramento</a:t>
            </a:r>
            <a:r>
              <a:rPr lang="it-IT" dirty="0" smtClean="0">
                <a:solidFill>
                  <a:srgbClr val="002060"/>
                </a:solidFill>
              </a:rPr>
              <a:t>. Tutte le scuole pianificano e avviano 	le azioni di miglioramento, conseguenti al RAV e che 	caratterizzeranno il PTOF.</a:t>
            </a:r>
          </a:p>
          <a:p>
            <a:pPr marL="903288" indent="-903288"/>
            <a:r>
              <a:rPr lang="it-IT" dirty="0" smtClean="0">
                <a:solidFill>
                  <a:srgbClr val="002060"/>
                </a:solidFill>
              </a:rPr>
              <a:t>4.	</a:t>
            </a:r>
            <a:r>
              <a:rPr lang="it-IT" b="1" dirty="0">
                <a:solidFill>
                  <a:srgbClr val="FF0066"/>
                </a:solidFill>
              </a:rPr>
              <a:t>Rendicontazione sociale</a:t>
            </a:r>
            <a:r>
              <a:rPr lang="it-IT" dirty="0" smtClean="0">
                <a:solidFill>
                  <a:srgbClr val="002060"/>
                </a:solidFill>
              </a:rPr>
              <a:t>. Le scuole promuovono iniziative 	informative pubbliche ai fini della rendicontazione sociale.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419872" y="1835532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DPR </a:t>
            </a:r>
            <a:r>
              <a:rPr lang="it-IT" sz="1400" b="1" dirty="0">
                <a:solidFill>
                  <a:srgbClr val="002060"/>
                </a:solidFill>
              </a:rPr>
              <a:t>28 marzo 2013 n. 80,</a:t>
            </a:r>
          </a:p>
        </p:txBody>
      </p:sp>
      <p:sp>
        <p:nvSpPr>
          <p:cNvPr id="4" name="Rettangolo 3"/>
          <p:cNvSpPr/>
          <p:nvPr/>
        </p:nvSpPr>
        <p:spPr>
          <a:xfrm>
            <a:off x="98953" y="692696"/>
            <a:ext cx="8937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FF0066"/>
                </a:solidFill>
              </a:rPr>
              <a:t>LE 4 FASI DEL PROCESSO DI VALUTAZIONE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4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35595" y="2132856"/>
            <a:ext cx="360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Tutte </a:t>
            </a:r>
            <a:r>
              <a:rPr lang="it-IT" b="1" dirty="0">
                <a:solidFill>
                  <a:srgbClr val="002060"/>
                </a:solidFill>
              </a:rPr>
              <a:t>le scuole dell’infanzia </a:t>
            </a:r>
            <a:r>
              <a:rPr lang="it-IT" dirty="0">
                <a:solidFill>
                  <a:srgbClr val="002060"/>
                </a:solidFill>
              </a:rPr>
              <a:t>sono tenute a utilizzare e compilare questo strumento. 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A </a:t>
            </a:r>
            <a:r>
              <a:rPr lang="it-IT" dirty="0">
                <a:solidFill>
                  <a:srgbClr val="002060"/>
                </a:solidFill>
              </a:rPr>
              <a:t>questo scopo in ogni scuola deve essere istituito un </a:t>
            </a:r>
            <a:r>
              <a:rPr lang="it-IT" b="1" dirty="0">
                <a:solidFill>
                  <a:srgbClr val="002060"/>
                </a:solidFill>
              </a:rPr>
              <a:t>Nucleo di Valutazione </a:t>
            </a:r>
            <a:r>
              <a:rPr lang="it-IT" dirty="0">
                <a:solidFill>
                  <a:srgbClr val="002060"/>
                </a:solidFill>
              </a:rPr>
              <a:t>(NV) che è nominato dal legale rappresentante, responsabile della scuola, che individua i componenti da incaricare formalmente.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43608" y="624186"/>
            <a:ext cx="6984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dirty="0" smtClean="0">
                <a:solidFill>
                  <a:srgbClr val="FF0066"/>
                </a:solidFill>
              </a:rPr>
              <a:t>CHI È CHIAMATO A REDIGERE IL RAV-INFANZIA</a:t>
            </a:r>
            <a:endParaRPr lang="it-IT" sz="3600" dirty="0">
              <a:solidFill>
                <a:srgbClr val="FF006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580112" y="2492896"/>
            <a:ext cx="3275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>
                <a:solidFill>
                  <a:srgbClr val="002060"/>
                </a:solidFill>
              </a:rPr>
              <a:t>Il Legale rappresentante </a:t>
            </a:r>
            <a:r>
              <a:rPr lang="it-IT" b="1" dirty="0" smtClean="0">
                <a:solidFill>
                  <a:srgbClr val="002060"/>
                </a:solidFill>
              </a:rPr>
              <a:t>individua </a:t>
            </a:r>
            <a:r>
              <a:rPr lang="it-IT" b="1" dirty="0">
                <a:solidFill>
                  <a:srgbClr val="002060"/>
                </a:solidFill>
              </a:rPr>
              <a:t>le persone da </a:t>
            </a:r>
            <a:r>
              <a:rPr lang="it-IT" b="1" dirty="0" smtClean="0">
                <a:solidFill>
                  <a:srgbClr val="002060"/>
                </a:solidFill>
              </a:rPr>
              <a:t>coinvolgere.</a:t>
            </a:r>
          </a:p>
          <a:p>
            <a:pPr algn="r"/>
            <a:r>
              <a:rPr lang="it-IT" dirty="0" smtClean="0">
                <a:solidFill>
                  <a:srgbClr val="002060"/>
                </a:solidFill>
              </a:rPr>
              <a:t>Fatta </a:t>
            </a:r>
            <a:r>
              <a:rPr lang="it-IT" dirty="0">
                <a:solidFill>
                  <a:srgbClr val="002060"/>
                </a:solidFill>
              </a:rPr>
              <a:t>salva l’autonomia di ciascuna scuola, è importante che nel NV ci sia comunque un rappresentante del consiglio di amministrazione o di gestione, il coordinatore e i docenti in numero proporzionale alla dimensione della scuola.</a:t>
            </a:r>
          </a:p>
        </p:txBody>
      </p:sp>
      <p:sp>
        <p:nvSpPr>
          <p:cNvPr id="5" name="Freccia circolare a sinistra 4"/>
          <p:cNvSpPr/>
          <p:nvPr/>
        </p:nvSpPr>
        <p:spPr>
          <a:xfrm rot="19282548">
            <a:off x="4895725" y="2111065"/>
            <a:ext cx="460092" cy="15121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2204864"/>
            <a:ext cx="58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2060"/>
                </a:solidFill>
              </a:rPr>
              <a:t>Pianifica il lavoro prevedendo momenti di ascolto dei diversi attori e individuando tempi e modalità di elaborazione e formalizzazione del RAV</a:t>
            </a:r>
            <a:r>
              <a:rPr lang="it-IT" dirty="0" smtClean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it-IT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2060"/>
                </a:solidFill>
              </a:rPr>
              <a:t>compila il RAV</a:t>
            </a:r>
            <a:r>
              <a:rPr lang="it-IT" dirty="0" smtClean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it-IT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2060"/>
                </a:solidFill>
              </a:rPr>
              <a:t>cura la pubblicazione online sul sito </a:t>
            </a:r>
            <a:r>
              <a:rPr lang="it-IT" i="1" dirty="0">
                <a:solidFill>
                  <a:srgbClr val="002060"/>
                </a:solidFill>
              </a:rPr>
              <a:t>“Scuola in chiaro”</a:t>
            </a:r>
            <a:r>
              <a:rPr lang="it-IT" dirty="0">
                <a:solidFill>
                  <a:srgbClr val="002060"/>
                </a:solidFill>
              </a:rPr>
              <a:t> del MIUR</a:t>
            </a:r>
            <a:r>
              <a:rPr lang="it-IT" dirty="0" smtClean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it-IT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2060"/>
                </a:solidFill>
              </a:rPr>
              <a:t>organizza momenti di presentazione degli esiti della valutazione alla comunità.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25099" y="774496"/>
            <a:ext cx="53832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dirty="0" smtClean="0">
                <a:solidFill>
                  <a:srgbClr val="FF0066"/>
                </a:solidFill>
              </a:rPr>
              <a:t>COSA FA IL NUCLEO DI </a:t>
            </a:r>
          </a:p>
          <a:p>
            <a:pPr algn="ctr"/>
            <a:r>
              <a:rPr lang="it-IT" sz="3600" dirty="0" smtClean="0">
                <a:solidFill>
                  <a:srgbClr val="FF0066"/>
                </a:solidFill>
              </a:rPr>
              <a:t>VALUTAZIONE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14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87624" y="836712"/>
            <a:ext cx="69347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RIPERCORRIAMO SINTETICAMENTE ALCUNI CONCETTI CONDIVISI INSIEME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0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 cstate="print"/>
          <a:srcRect l="15048" t="13979" r="35952" b="17872"/>
          <a:stretch/>
        </p:blipFill>
        <p:spPr>
          <a:xfrm>
            <a:off x="467544" y="900808"/>
            <a:ext cx="4824536" cy="527126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724128" y="2060848"/>
            <a:ext cx="2448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Ad alimentare di informazioni il RAV Infanzia concorrono i </a:t>
            </a:r>
            <a:r>
              <a:rPr lang="it-IT" sz="1400" b="1" dirty="0">
                <a:solidFill>
                  <a:srgbClr val="002060"/>
                </a:solidFill>
              </a:rPr>
              <a:t>quattro questionari satellite</a:t>
            </a:r>
            <a:r>
              <a:rPr lang="it-IT" sz="1400" dirty="0">
                <a:solidFill>
                  <a:srgbClr val="002060"/>
                </a:solidFill>
              </a:rPr>
              <a:t>: scuola, DS/Coordinatori, docenti e genitori.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I </a:t>
            </a:r>
            <a:r>
              <a:rPr lang="it-IT" sz="1400" dirty="0">
                <a:solidFill>
                  <a:srgbClr val="002060"/>
                </a:solidFill>
              </a:rPr>
              <a:t>quattro questionari, insieme all'impianto autovalutativo iniziale, saranno sottoposti a una </a:t>
            </a:r>
            <a:r>
              <a:rPr lang="it-IT" sz="1400" b="1" dirty="0">
                <a:solidFill>
                  <a:srgbClr val="002060"/>
                </a:solidFill>
              </a:rPr>
              <a:t>prova nazionale sul campo </a:t>
            </a:r>
            <a:r>
              <a:rPr lang="it-IT" sz="1400" dirty="0" smtClean="0">
                <a:solidFill>
                  <a:srgbClr val="002060"/>
                </a:solidFill>
              </a:rPr>
              <a:t>per </a:t>
            </a:r>
            <a:r>
              <a:rPr lang="it-IT" sz="1400" dirty="0">
                <a:solidFill>
                  <a:srgbClr val="002060"/>
                </a:solidFill>
              </a:rPr>
              <a:t>la validazione di strumenti e procedure.</a:t>
            </a:r>
          </a:p>
        </p:txBody>
      </p:sp>
    </p:spTree>
    <p:extLst>
      <p:ext uri="{BB962C8B-B14F-4D97-AF65-F5344CB8AC3E}">
        <p14:creationId xmlns:p14="http://schemas.microsoft.com/office/powerpoint/2010/main" val="6554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 t="33684" r="24316" b="14947"/>
          <a:stretch/>
        </p:blipFill>
        <p:spPr bwMode="auto">
          <a:xfrm>
            <a:off x="251520" y="1844824"/>
            <a:ext cx="8640960" cy="440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619672" y="704890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rgbClr val="FF0066"/>
                </a:solidFill>
              </a:rPr>
              <a:t>LE  5  SEZIONI  DEL  RAV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7559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15448" r="32533" b="11356"/>
          <a:stretch/>
        </p:blipFill>
        <p:spPr bwMode="auto">
          <a:xfrm>
            <a:off x="283779" y="476672"/>
            <a:ext cx="8576442" cy="627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4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84036" y="2520198"/>
            <a:ext cx="200728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</a:rPr>
              <a:t>56 indicatori</a:t>
            </a:r>
          </a:p>
          <a:p>
            <a:pPr marL="342900" indent="-26035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10 contesto</a:t>
            </a:r>
          </a:p>
          <a:p>
            <a:pPr marL="342900" indent="-26035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16 esiti</a:t>
            </a:r>
          </a:p>
          <a:p>
            <a:pPr marL="342900" indent="-26035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30 processi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81400" y="2048681"/>
            <a:ext cx="3079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it-IT" sz="2000" dirty="0">
                <a:solidFill>
                  <a:srgbClr val="002060"/>
                </a:solidFill>
              </a:rPr>
              <a:t>D</a:t>
            </a:r>
            <a:r>
              <a:rPr lang="it-IT" sz="2000" dirty="0" smtClean="0">
                <a:solidFill>
                  <a:srgbClr val="002060"/>
                </a:solidFill>
              </a:rPr>
              <a:t>efinizione dell’area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2661779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it-IT" sz="2000" dirty="0" smtClean="0">
                <a:solidFill>
                  <a:srgbClr val="002060"/>
                </a:solidFill>
              </a:rPr>
              <a:t>Indicatori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9592" y="3258036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it-IT" sz="2000" dirty="0" smtClean="0">
                <a:solidFill>
                  <a:srgbClr val="002060"/>
                </a:solidFill>
              </a:rPr>
              <a:t>Domande guida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9592" y="3933056"/>
            <a:ext cx="315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it-IT" sz="2000" dirty="0" smtClean="0">
                <a:solidFill>
                  <a:srgbClr val="002060"/>
                </a:solidFill>
              </a:rPr>
              <a:t>Opportunità e vincoli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99592" y="623859"/>
            <a:ext cx="7197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srgbClr val="FF0066"/>
                </a:solidFill>
              </a:rPr>
              <a:t>LA STRUTTURA DELLE SEZIONI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99592" y="4581128"/>
            <a:ext cx="3578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it-IT" sz="2000" dirty="0" smtClean="0">
                <a:solidFill>
                  <a:srgbClr val="002060"/>
                </a:solidFill>
              </a:rPr>
              <a:t>La rubrica di valutazione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1" y="5157192"/>
            <a:ext cx="488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it-IT" sz="2000" dirty="0" smtClean="0">
                <a:solidFill>
                  <a:srgbClr val="002060"/>
                </a:solidFill>
              </a:rPr>
              <a:t>Motivazione del giudizio assegnato</a:t>
            </a:r>
            <a:endParaRPr lang="it-IT" sz="2000" dirty="0">
              <a:solidFill>
                <a:srgbClr val="002060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2780185" y="2924944"/>
            <a:ext cx="15037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entesi graffa chiusa 14"/>
          <p:cNvSpPr/>
          <p:nvPr/>
        </p:nvSpPr>
        <p:spPr>
          <a:xfrm>
            <a:off x="6012160" y="4653136"/>
            <a:ext cx="288032" cy="9041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6614998" y="4905164"/>
            <a:ext cx="183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voci per ESITI 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e PROCESSI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196752"/>
            <a:ext cx="6102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0066"/>
                </a:solidFill>
                <a:latin typeface="Calibri"/>
              </a:rPr>
              <a:t>3 A) Processi – Pratiche educative e didattiche </a:t>
            </a:r>
            <a:endParaRPr lang="it-IT" sz="2400" dirty="0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t="34526" r="17894" b="18597"/>
          <a:stretch/>
        </p:blipFill>
        <p:spPr bwMode="auto">
          <a:xfrm>
            <a:off x="107504" y="1658417"/>
            <a:ext cx="89243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6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7" t="32368" r="21586" b="20000"/>
          <a:stretch/>
        </p:blipFill>
        <p:spPr bwMode="auto">
          <a:xfrm>
            <a:off x="323528" y="476672"/>
            <a:ext cx="8671034" cy="408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4833" y="4653136"/>
            <a:ext cx="8388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Accanto a una parte definita di indicatori e domande guida – vincolante per permettere la comparazione – lo strumento offre la possibilità alle scuole di </a:t>
            </a:r>
            <a:r>
              <a:rPr lang="it-IT" b="1" dirty="0">
                <a:solidFill>
                  <a:srgbClr val="FF0066"/>
                </a:solidFill>
              </a:rPr>
              <a:t>strutturare item </a:t>
            </a:r>
            <a:r>
              <a:rPr lang="it-IT" b="1" dirty="0" smtClean="0">
                <a:solidFill>
                  <a:srgbClr val="FF0066"/>
                </a:solidFill>
              </a:rPr>
              <a:t>peculiari </a:t>
            </a:r>
            <a:r>
              <a:rPr lang="it-IT" dirty="0" smtClean="0">
                <a:solidFill>
                  <a:srgbClr val="002060"/>
                </a:solidFill>
              </a:rPr>
              <a:t>che </a:t>
            </a:r>
            <a:r>
              <a:rPr lang="it-IT" dirty="0">
                <a:solidFill>
                  <a:srgbClr val="002060"/>
                </a:solidFill>
              </a:rPr>
              <a:t>possano valorizzarne la specifica identità. Il RAV è pensato in modo da permettere a ciascuna scuola di avviare </a:t>
            </a:r>
            <a:r>
              <a:rPr lang="it-IT" b="1" dirty="0">
                <a:solidFill>
                  <a:srgbClr val="FF0066"/>
                </a:solidFill>
              </a:rPr>
              <a:t>processi di riflessione situata </a:t>
            </a:r>
            <a:r>
              <a:rPr lang="it-IT" dirty="0">
                <a:solidFill>
                  <a:srgbClr val="002060"/>
                </a:solidFill>
              </a:rPr>
              <a:t>in termini di efficacia e di efficienza</a:t>
            </a:r>
          </a:p>
        </p:txBody>
      </p:sp>
    </p:spTree>
    <p:extLst>
      <p:ext uri="{BB962C8B-B14F-4D97-AF65-F5344CB8AC3E}">
        <p14:creationId xmlns:p14="http://schemas.microsoft.com/office/powerpoint/2010/main" val="39534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2276872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rgbClr val="002060"/>
                </a:solidFill>
              </a:rPr>
              <a:t>Vanno utilizzati </a:t>
            </a:r>
            <a:r>
              <a:rPr lang="it-IT" b="1" dirty="0">
                <a:solidFill>
                  <a:srgbClr val="002060"/>
                </a:solidFill>
              </a:rPr>
              <a:t>all’interno di una riflessione e interpretazione più ampia </a:t>
            </a:r>
            <a:r>
              <a:rPr lang="it-IT" dirty="0">
                <a:solidFill>
                  <a:srgbClr val="002060"/>
                </a:solidFill>
              </a:rPr>
              <a:t>da parte della scuola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55776" y="3105834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rgbClr val="002060"/>
                </a:solidFill>
              </a:rPr>
              <a:t>Aiutano a confrontare </a:t>
            </a:r>
            <a:r>
              <a:rPr lang="it-IT" dirty="0">
                <a:solidFill>
                  <a:srgbClr val="002060"/>
                </a:solidFill>
              </a:rPr>
              <a:t>la propria situazione con valori di </a:t>
            </a:r>
            <a:r>
              <a:rPr lang="it-IT" b="1" dirty="0">
                <a:solidFill>
                  <a:srgbClr val="002060"/>
                </a:solidFill>
              </a:rPr>
              <a:t>riferimento esterni</a:t>
            </a:r>
          </a:p>
        </p:txBody>
      </p:sp>
      <p:sp>
        <p:nvSpPr>
          <p:cNvPr id="4" name="Rettangolo 3"/>
          <p:cNvSpPr/>
          <p:nvPr/>
        </p:nvSpPr>
        <p:spPr>
          <a:xfrm>
            <a:off x="899592" y="3873822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rgbClr val="002060"/>
                </a:solidFill>
              </a:rPr>
              <a:t>Non devono portare a una semplice </a:t>
            </a:r>
            <a:r>
              <a:rPr lang="it-IT" dirty="0">
                <a:solidFill>
                  <a:srgbClr val="002060"/>
                </a:solidFill>
              </a:rPr>
              <a:t>lettura dei valori numerici </a:t>
            </a:r>
            <a:r>
              <a:rPr lang="it-IT" dirty="0" smtClean="0">
                <a:solidFill>
                  <a:srgbClr val="002060"/>
                </a:solidFill>
              </a:rPr>
              <a:t>che forniscono, </a:t>
            </a:r>
            <a:r>
              <a:rPr lang="it-IT" dirty="0">
                <a:solidFill>
                  <a:srgbClr val="002060"/>
                </a:solidFill>
              </a:rPr>
              <a:t>ma </a:t>
            </a:r>
            <a:r>
              <a:rPr lang="it-IT" dirty="0" smtClean="0">
                <a:solidFill>
                  <a:srgbClr val="002060"/>
                </a:solidFill>
              </a:rPr>
              <a:t>all’</a:t>
            </a:r>
            <a:r>
              <a:rPr lang="it-IT" b="1" dirty="0" smtClean="0">
                <a:solidFill>
                  <a:srgbClr val="002060"/>
                </a:solidFill>
              </a:rPr>
              <a:t>interpretazione</a:t>
            </a:r>
            <a:r>
              <a:rPr lang="it-IT" dirty="0" smtClean="0">
                <a:solidFill>
                  <a:srgbClr val="002060"/>
                </a:solidFill>
              </a:rPr>
              <a:t> e alla  </a:t>
            </a:r>
            <a:r>
              <a:rPr lang="it-IT" b="1" dirty="0" smtClean="0">
                <a:solidFill>
                  <a:srgbClr val="002060"/>
                </a:solidFill>
              </a:rPr>
              <a:t>riflessione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che </a:t>
            </a:r>
            <a:r>
              <a:rPr lang="it-IT" dirty="0" smtClean="0">
                <a:solidFill>
                  <a:srgbClr val="002060"/>
                </a:solidFill>
              </a:rPr>
              <a:t>sollecitano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69976" y="4992713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2060"/>
                </a:solidFill>
              </a:rPr>
              <a:t>è necessario che i </a:t>
            </a:r>
            <a:r>
              <a:rPr lang="it-IT" b="1" dirty="0">
                <a:solidFill>
                  <a:srgbClr val="002060"/>
                </a:solidFill>
              </a:rPr>
              <a:t>giudizi</a:t>
            </a:r>
            <a:r>
              <a:rPr lang="it-IT" dirty="0">
                <a:solidFill>
                  <a:srgbClr val="002060"/>
                </a:solidFill>
              </a:rPr>
              <a:t> espressi siano esplicitamente </a:t>
            </a:r>
            <a:r>
              <a:rPr lang="it-IT" b="1" dirty="0">
                <a:solidFill>
                  <a:srgbClr val="002060"/>
                </a:solidFill>
              </a:rPr>
              <a:t>motivati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rendendo chiaro </a:t>
            </a:r>
            <a:r>
              <a:rPr lang="it-IT" dirty="0">
                <a:solidFill>
                  <a:srgbClr val="002060"/>
                </a:solidFill>
              </a:rPr>
              <a:t>il </a:t>
            </a:r>
            <a:r>
              <a:rPr lang="it-IT" b="1" dirty="0">
                <a:solidFill>
                  <a:srgbClr val="002060"/>
                </a:solidFill>
              </a:rPr>
              <a:t>nesso</a:t>
            </a:r>
            <a:r>
              <a:rPr lang="it-IT" dirty="0">
                <a:solidFill>
                  <a:srgbClr val="002060"/>
                </a:solidFill>
              </a:rPr>
              <a:t> con gli indicatori e i dati disponibili</a:t>
            </a:r>
          </a:p>
        </p:txBody>
      </p:sp>
      <p:sp>
        <p:nvSpPr>
          <p:cNvPr id="6" name="Rettangolo 5"/>
          <p:cNvSpPr/>
          <p:nvPr/>
        </p:nvSpPr>
        <p:spPr>
          <a:xfrm>
            <a:off x="899592" y="623859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FF0066"/>
                </a:solidFill>
              </a:rPr>
              <a:t>LA FUNZIONE DEGLI INDICATORI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92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t="30455" r="18881" b="30460"/>
          <a:stretch/>
        </p:blipFill>
        <p:spPr bwMode="auto">
          <a:xfrm>
            <a:off x="251520" y="1988840"/>
            <a:ext cx="871296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11726" y="1110726"/>
            <a:ext cx="415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66"/>
                </a:solidFill>
                <a:latin typeface="Calibri"/>
              </a:rPr>
              <a:t>Un esempio di domande guida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59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5111" r="18375" b="34000"/>
          <a:stretch/>
        </p:blipFill>
        <p:spPr bwMode="auto">
          <a:xfrm>
            <a:off x="215602" y="2204864"/>
            <a:ext cx="8748886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5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1440" r="17931" b="8160"/>
          <a:stretch/>
        </p:blipFill>
        <p:spPr bwMode="auto">
          <a:xfrm>
            <a:off x="31014" y="548680"/>
            <a:ext cx="9005482" cy="603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5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55776" y="908720"/>
            <a:ext cx="4211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CIRCOSCRIVERE</a:t>
            </a:r>
            <a:endParaRPr lang="it-IT" dirty="0">
              <a:solidFill>
                <a:srgbClr val="8D89A4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65046" y="184482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2060"/>
                </a:solidFill>
                <a:cs typeface="Times New Roman" pitchFamily="18" charset="0"/>
              </a:rPr>
              <a:t>«Qualsiasi processo conoscitivo, qualsiasi attribuzione di senso comporta una strutturazione di campo, un decidere cosa viene messo a fuoco, portato in primo piano, e cosa lasciato sullo sfondo»</a:t>
            </a:r>
            <a:endParaRPr lang="it-IT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3872081"/>
            <a:ext cx="5969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Marianella Sclavi. </a:t>
            </a:r>
            <a:r>
              <a:rPr lang="it-IT" sz="1200" i="1" dirty="0" smtClean="0">
                <a:solidFill>
                  <a:srgbClr val="002060"/>
                </a:solidFill>
              </a:rPr>
              <a:t>L’arte di ascoltare e mondi possibili</a:t>
            </a:r>
            <a:r>
              <a:rPr lang="it-IT" sz="1200" dirty="0" smtClean="0">
                <a:solidFill>
                  <a:srgbClr val="002060"/>
                </a:solidFill>
              </a:rPr>
              <a:t>. Le Vespe, Milano. 2000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4503310"/>
            <a:ext cx="334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a</a:t>
            </a:r>
            <a:r>
              <a:rPr lang="it-IT" sz="2400" dirty="0" smtClean="0">
                <a:solidFill>
                  <a:srgbClr val="002060"/>
                </a:solidFill>
              </a:rPr>
              <a:t>scolto attento in un orizzonte ampio e di dialogo col contesto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5196342" y="4581128"/>
            <a:ext cx="3696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r</a:t>
            </a:r>
            <a:r>
              <a:rPr lang="it-IT" sz="2400" dirty="0" smtClean="0">
                <a:solidFill>
                  <a:srgbClr val="002060"/>
                </a:solidFill>
              </a:rPr>
              <a:t>iferimento puntuale alla propria </a:t>
            </a:r>
            <a:r>
              <a:rPr lang="it-IT" sz="2400" i="1" dirty="0" smtClean="0">
                <a:solidFill>
                  <a:srgbClr val="002060"/>
                </a:solidFill>
              </a:rPr>
              <a:t>mission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4229708" y="4526299"/>
            <a:ext cx="648072" cy="504056"/>
          </a:xfrm>
          <a:prstGeom prst="rightArrow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11960" y="4964975"/>
            <a:ext cx="6461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6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89360" y="172461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sz="2000" dirty="0">
                <a:solidFill>
                  <a:srgbClr val="002060"/>
                </a:solidFill>
              </a:rPr>
              <a:t>la scuola dovrà esprimere un </a:t>
            </a:r>
            <a:r>
              <a:rPr lang="it-IT" sz="2000" b="1" dirty="0">
                <a:solidFill>
                  <a:srgbClr val="002060"/>
                </a:solidFill>
              </a:rPr>
              <a:t>giudizio complessivo</a:t>
            </a:r>
            <a:r>
              <a:rPr lang="it-IT" sz="2000" dirty="0">
                <a:solidFill>
                  <a:srgbClr val="002060"/>
                </a:solidFill>
              </a:rPr>
              <a:t>, utilizzando una scala di possibili situazioni che va da 1 a 7.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73736" y="2916683"/>
            <a:ext cx="4918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sz="2000" dirty="0">
                <a:solidFill>
                  <a:srgbClr val="002060"/>
                </a:solidFill>
              </a:rPr>
              <a:t>Le situazioni 1 (Molto critica), 3 (Con qualche criticità), 5 (Positiva) e 7 (Eccellente) sono corredate da una </a:t>
            </a:r>
            <a:r>
              <a:rPr lang="it-IT" sz="2000" b="1" dirty="0">
                <a:solidFill>
                  <a:srgbClr val="002060"/>
                </a:solidFill>
              </a:rPr>
              <a:t>descrizione analitica</a:t>
            </a:r>
            <a:r>
              <a:rPr lang="it-IT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703576" y="4365104"/>
            <a:ext cx="55246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sz="2000" dirty="0">
                <a:solidFill>
                  <a:srgbClr val="002060"/>
                </a:solidFill>
              </a:rPr>
              <a:t>Le situazioni 2, 4 e 6 </a:t>
            </a:r>
            <a:r>
              <a:rPr lang="it-IT" sz="2000" b="1" dirty="0">
                <a:solidFill>
                  <a:srgbClr val="002060"/>
                </a:solidFill>
              </a:rPr>
              <a:t>non sono descritte </a:t>
            </a:r>
            <a:r>
              <a:rPr lang="it-IT" sz="2000" dirty="0">
                <a:solidFill>
                  <a:srgbClr val="002060"/>
                </a:solidFill>
              </a:rPr>
              <a:t>e permettono di posizionare le scuole che riscontrano una corrispondenza tra la descrizione e la situazione effettiva solo in relazione ad alcuni aspetti.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5576" y="83671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rgbClr val="FF0066"/>
                </a:solidFill>
              </a:rPr>
              <a:t>LA RUBRICA DI VALUTAZIONE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22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14667" r="23625" b="18222"/>
          <a:stretch/>
        </p:blipFill>
        <p:spPr bwMode="auto">
          <a:xfrm>
            <a:off x="683568" y="620688"/>
            <a:ext cx="7715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t="20222" r="23375" b="26444"/>
          <a:stretch/>
        </p:blipFill>
        <p:spPr bwMode="auto">
          <a:xfrm>
            <a:off x="467544" y="862508"/>
            <a:ext cx="828092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t="36222" r="23125" b="56093"/>
          <a:stretch/>
        </p:blipFill>
        <p:spPr bwMode="auto">
          <a:xfrm>
            <a:off x="467544" y="5434508"/>
            <a:ext cx="8352928" cy="6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6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8" t="45418" r="23125" b="31889"/>
          <a:stretch/>
        </p:blipFill>
        <p:spPr bwMode="auto">
          <a:xfrm>
            <a:off x="539552" y="2060848"/>
            <a:ext cx="7912174" cy="194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8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52" y="1340768"/>
            <a:ext cx="3816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+mj-lt"/>
                <a:ea typeface="Calibri"/>
              </a:rPr>
              <a:t>Gli </a:t>
            </a:r>
            <a:r>
              <a:rPr lang="it-IT" b="1" dirty="0">
                <a:solidFill>
                  <a:srgbClr val="002060"/>
                </a:solidFill>
                <a:latin typeface="+mj-lt"/>
                <a:ea typeface="Calibri"/>
              </a:rPr>
              <a:t>esiti</a:t>
            </a:r>
            <a:r>
              <a:rPr lang="it-IT" dirty="0">
                <a:solidFill>
                  <a:srgbClr val="002060"/>
                </a:solidFill>
                <a:latin typeface="+mj-lt"/>
                <a:ea typeface="Calibri"/>
              </a:rPr>
              <a:t> sono </a:t>
            </a:r>
            <a:r>
              <a:rPr lang="it-IT" dirty="0" smtClean="0">
                <a:solidFill>
                  <a:srgbClr val="002060"/>
                </a:solidFill>
                <a:latin typeface="+mj-lt"/>
                <a:ea typeface="Calibri"/>
              </a:rPr>
              <a:t>declinati </a:t>
            </a:r>
            <a:r>
              <a:rPr lang="it-IT" dirty="0">
                <a:solidFill>
                  <a:srgbClr val="002060"/>
                </a:solidFill>
                <a:latin typeface="+mj-lt"/>
                <a:ea typeface="Calibri"/>
              </a:rPr>
              <a:t>in diverse aree: risultati scolastici, risultati nelle prove standardizzate, risultati a distanza e risultati nelle prove competenze chiave di cittadinanza. </a:t>
            </a:r>
            <a:endParaRPr lang="it-IT" dirty="0" smtClean="0">
              <a:solidFill>
                <a:srgbClr val="002060"/>
              </a:solidFill>
              <a:latin typeface="+mj-lt"/>
              <a:ea typeface="Calibri"/>
            </a:endParaRPr>
          </a:p>
          <a:p>
            <a:endParaRPr lang="it-IT" dirty="0">
              <a:solidFill>
                <a:srgbClr val="002060"/>
              </a:solidFill>
              <a:latin typeface="+mj-lt"/>
              <a:ea typeface="Calibri"/>
            </a:endParaRPr>
          </a:p>
          <a:p>
            <a:r>
              <a:rPr lang="it-IT" dirty="0" smtClean="0">
                <a:solidFill>
                  <a:srgbClr val="002060"/>
                </a:solidFill>
                <a:latin typeface="+mj-lt"/>
                <a:ea typeface="Calibri"/>
              </a:rPr>
              <a:t>Ma per la </a:t>
            </a:r>
            <a:r>
              <a:rPr lang="it-IT" dirty="0">
                <a:solidFill>
                  <a:srgbClr val="002060"/>
                </a:solidFill>
                <a:latin typeface="+mj-lt"/>
                <a:ea typeface="Calibri"/>
              </a:rPr>
              <a:t>scuola dell’infanzia </a:t>
            </a:r>
            <a:r>
              <a:rPr lang="it-IT" dirty="0" smtClean="0">
                <a:solidFill>
                  <a:srgbClr val="002060"/>
                </a:solidFill>
                <a:latin typeface="+mj-lt"/>
                <a:ea typeface="Calibri"/>
              </a:rPr>
              <a:t>tutto </a:t>
            </a:r>
            <a:r>
              <a:rPr lang="it-IT" dirty="0">
                <a:solidFill>
                  <a:srgbClr val="002060"/>
                </a:solidFill>
                <a:latin typeface="+mj-lt"/>
                <a:ea typeface="Calibri"/>
              </a:rPr>
              <a:t>questo è </a:t>
            </a:r>
            <a:r>
              <a:rPr lang="it-IT" b="1" dirty="0">
                <a:solidFill>
                  <a:srgbClr val="002060"/>
                </a:solidFill>
                <a:latin typeface="+mj-lt"/>
                <a:ea typeface="Calibri"/>
              </a:rPr>
              <a:t>molto più </a:t>
            </a:r>
            <a:r>
              <a:rPr lang="it-IT" b="1" dirty="0" smtClean="0">
                <a:solidFill>
                  <a:srgbClr val="002060"/>
                </a:solidFill>
                <a:latin typeface="+mj-lt"/>
                <a:ea typeface="Calibri"/>
              </a:rPr>
              <a:t>complesso da valutare </a:t>
            </a:r>
            <a:r>
              <a:rPr lang="it-IT" dirty="0" smtClean="0">
                <a:solidFill>
                  <a:srgbClr val="002060"/>
                </a:solidFill>
                <a:latin typeface="+mj-lt"/>
                <a:ea typeface="Calibri"/>
              </a:rPr>
              <a:t>perché </a:t>
            </a:r>
            <a:r>
              <a:rPr lang="it-IT" dirty="0">
                <a:solidFill>
                  <a:srgbClr val="002060"/>
                </a:solidFill>
                <a:latin typeface="+mj-lt"/>
                <a:ea typeface="Calibri"/>
              </a:rPr>
              <a:t>la scuola dell’infanzia determinati </a:t>
            </a:r>
            <a:r>
              <a:rPr lang="it-IT" dirty="0" smtClean="0">
                <a:solidFill>
                  <a:srgbClr val="002060"/>
                </a:solidFill>
                <a:latin typeface="+mj-lt"/>
                <a:ea typeface="Calibri"/>
              </a:rPr>
              <a:t>dati non </a:t>
            </a:r>
            <a:r>
              <a:rPr lang="it-IT" dirty="0">
                <a:solidFill>
                  <a:srgbClr val="002060"/>
                </a:solidFill>
                <a:latin typeface="+mj-lt"/>
                <a:ea typeface="Calibri"/>
              </a:rPr>
              <a:t>li ha </a:t>
            </a:r>
            <a:r>
              <a:rPr lang="it-IT" dirty="0" smtClean="0">
                <a:solidFill>
                  <a:srgbClr val="002060"/>
                </a:solidFill>
                <a:latin typeface="+mj-lt"/>
                <a:ea typeface="Calibri"/>
              </a:rPr>
              <a:t>(ad esempio le </a:t>
            </a:r>
            <a:r>
              <a:rPr lang="it-IT" dirty="0">
                <a:solidFill>
                  <a:srgbClr val="002060"/>
                </a:solidFill>
                <a:latin typeface="+mj-lt"/>
                <a:ea typeface="Calibri"/>
              </a:rPr>
              <a:t>prove standardizzate) e perché fare riferimento a </a:t>
            </a:r>
            <a:r>
              <a:rPr lang="it-IT" b="1" dirty="0">
                <a:solidFill>
                  <a:srgbClr val="002060"/>
                </a:solidFill>
                <a:latin typeface="+mj-lt"/>
                <a:ea typeface="Calibri"/>
              </a:rPr>
              <a:t>risultati</a:t>
            </a:r>
            <a:r>
              <a:rPr lang="it-IT" dirty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+mj-lt"/>
                <a:ea typeface="Calibri"/>
              </a:rPr>
              <a:t>scolastici</a:t>
            </a:r>
            <a:r>
              <a:rPr lang="it-IT" dirty="0">
                <a:solidFill>
                  <a:srgbClr val="002060"/>
                </a:solidFill>
                <a:latin typeface="+mj-lt"/>
                <a:ea typeface="Calibri"/>
              </a:rPr>
              <a:t> nella scuola dell’infanzia </a:t>
            </a:r>
            <a:r>
              <a:rPr lang="it-IT" dirty="0" smtClean="0">
                <a:solidFill>
                  <a:srgbClr val="002060"/>
                </a:solidFill>
                <a:latin typeface="+mj-lt"/>
                <a:ea typeface="Calibri"/>
              </a:rPr>
              <a:t>è difficile.</a:t>
            </a:r>
            <a:endParaRPr lang="it-IT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24128" y="1916832"/>
            <a:ext cx="28803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2060"/>
                </a:solidFill>
                <a:latin typeface="+mj-lt"/>
              </a:rPr>
              <a:t>La </a:t>
            </a:r>
            <a:r>
              <a:rPr lang="it-IT" dirty="0">
                <a:solidFill>
                  <a:srgbClr val="002060"/>
                </a:solidFill>
                <a:latin typeface="+mj-lt"/>
              </a:rPr>
              <a:t>filosofia che si è esplicitata e che quindi si è assunta è la teoria sulla </a:t>
            </a:r>
            <a:r>
              <a:rPr lang="it-IT" b="1" dirty="0">
                <a:solidFill>
                  <a:srgbClr val="FF0066"/>
                </a:solidFill>
                <a:latin typeface="+mj-lt"/>
              </a:rPr>
              <a:t>riduzione della </a:t>
            </a:r>
            <a:r>
              <a:rPr lang="it-IT" b="1" dirty="0" smtClean="0">
                <a:solidFill>
                  <a:srgbClr val="FF0066"/>
                </a:solidFill>
                <a:latin typeface="+mj-lt"/>
              </a:rPr>
              <a:t>complessità</a:t>
            </a:r>
            <a:r>
              <a:rPr lang="it-IT" dirty="0" smtClean="0">
                <a:solidFill>
                  <a:srgbClr val="FF0066"/>
                </a:solidFill>
                <a:latin typeface="+mj-lt"/>
              </a:rPr>
              <a:t>: </a:t>
            </a:r>
            <a:r>
              <a:rPr lang="it-IT" dirty="0">
                <a:solidFill>
                  <a:srgbClr val="002060"/>
                </a:solidFill>
                <a:latin typeface="+mj-lt"/>
              </a:rPr>
              <a:t>per quanto complesso sia un sistema dobbiamo comunque </a:t>
            </a:r>
            <a:r>
              <a:rPr lang="it-IT" b="1" dirty="0">
                <a:solidFill>
                  <a:srgbClr val="FF0066"/>
                </a:solidFill>
                <a:latin typeface="+mj-lt"/>
              </a:rPr>
              <a:t>fare delle scelte </a:t>
            </a:r>
            <a:r>
              <a:rPr lang="it-IT" dirty="0">
                <a:solidFill>
                  <a:srgbClr val="002060"/>
                </a:solidFill>
                <a:latin typeface="+mj-lt"/>
              </a:rPr>
              <a:t>che riducono la complessità per governarla. </a:t>
            </a:r>
            <a:endParaRPr lang="it-IT" dirty="0" smtClean="0">
              <a:solidFill>
                <a:srgbClr val="002060"/>
              </a:solidFill>
              <a:latin typeface="+mj-lt"/>
            </a:endParaRPr>
          </a:p>
          <a:p>
            <a:pPr algn="r"/>
            <a:r>
              <a:rPr lang="it-IT" dirty="0" smtClean="0">
                <a:solidFill>
                  <a:srgbClr val="002060"/>
                </a:solidFill>
                <a:latin typeface="+mj-lt"/>
              </a:rPr>
              <a:t>Ci </a:t>
            </a:r>
            <a:r>
              <a:rPr lang="it-IT" dirty="0">
                <a:solidFill>
                  <a:srgbClr val="002060"/>
                </a:solidFill>
                <a:latin typeface="+mj-lt"/>
              </a:rPr>
              <a:t>si è concentrati su </a:t>
            </a:r>
            <a:r>
              <a:rPr lang="it-IT" b="1" dirty="0">
                <a:solidFill>
                  <a:srgbClr val="FF0066"/>
                </a:solidFill>
                <a:latin typeface="+mj-lt"/>
              </a:rPr>
              <a:t>aspetti rilevabili</a:t>
            </a:r>
            <a:r>
              <a:rPr lang="it-IT" b="1" dirty="0" smtClean="0">
                <a:solidFill>
                  <a:srgbClr val="FF0066"/>
                </a:solidFill>
                <a:latin typeface="+mj-lt"/>
              </a:rPr>
              <a:t>.</a:t>
            </a:r>
            <a:endParaRPr lang="it-IT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07704" y="593393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rgbClr val="FF0066"/>
                </a:solidFill>
              </a:rPr>
              <a:t>ALCUNE CRITICITÀ</a:t>
            </a:r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4460906" y="2636912"/>
            <a:ext cx="1257858" cy="1838608"/>
          </a:xfrm>
          <a:prstGeom prst="rightArrow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1052736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Il </a:t>
            </a:r>
            <a:r>
              <a:rPr lang="it-IT" dirty="0">
                <a:solidFill>
                  <a:srgbClr val="002060"/>
                </a:solidFill>
              </a:rPr>
              <a:t>RAV infanzia, pur essendo destinato prioritariamente alle scuole dell’infanzia non comprese in Istituti comprensivi o in circoli didattici, è pensato anche </a:t>
            </a:r>
            <a:r>
              <a:rPr lang="it-IT" b="1" dirty="0">
                <a:solidFill>
                  <a:srgbClr val="002060"/>
                </a:solidFill>
              </a:rPr>
              <a:t>come strumento integrativo </a:t>
            </a:r>
            <a:r>
              <a:rPr lang="it-IT" dirty="0">
                <a:solidFill>
                  <a:srgbClr val="002060"/>
                </a:solidFill>
              </a:rPr>
              <a:t>per i plessi e le sezioni di scuole dell’infanzia statali che, come tali, sono tenuti alla compilazione del RAV dell’intera istituzione scolastica. </a:t>
            </a:r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In </a:t>
            </a:r>
            <a:r>
              <a:rPr lang="it-IT" dirty="0">
                <a:solidFill>
                  <a:srgbClr val="002060"/>
                </a:solidFill>
              </a:rPr>
              <a:t>questo modo la componente scuola dell’infanzia di ogni </a:t>
            </a:r>
            <a:r>
              <a:rPr lang="it-IT" dirty="0" smtClean="0">
                <a:solidFill>
                  <a:srgbClr val="002060"/>
                </a:solidFill>
              </a:rPr>
              <a:t>Istituto </a:t>
            </a:r>
            <a:r>
              <a:rPr lang="it-IT" dirty="0">
                <a:solidFill>
                  <a:srgbClr val="002060"/>
                </a:solidFill>
              </a:rPr>
              <a:t>comprensivo o </a:t>
            </a:r>
            <a:r>
              <a:rPr lang="it-IT" dirty="0" smtClean="0">
                <a:solidFill>
                  <a:srgbClr val="002060"/>
                </a:solidFill>
              </a:rPr>
              <a:t>Circolo </a:t>
            </a:r>
            <a:r>
              <a:rPr lang="it-IT" dirty="0">
                <a:solidFill>
                  <a:srgbClr val="002060"/>
                </a:solidFill>
              </a:rPr>
              <a:t>didattico dispone di uno strumento di analisi ad essa destinata che, in una prima fase del processo di autovalutazione, può contribuire a </a:t>
            </a:r>
            <a:r>
              <a:rPr lang="it-IT" b="1" dirty="0">
                <a:solidFill>
                  <a:srgbClr val="002060"/>
                </a:solidFill>
              </a:rPr>
              <a:t>rendere più incisivo e rilevante il suo ruolo </a:t>
            </a:r>
            <a:r>
              <a:rPr lang="it-IT" dirty="0">
                <a:solidFill>
                  <a:srgbClr val="002060"/>
                </a:solidFill>
              </a:rPr>
              <a:t>rispetto agli altri due segmenti scolastici: la scuola primaria e la scuola secondaria di primo grado.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932392" y="3284984"/>
            <a:ext cx="5079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I </a:t>
            </a:r>
            <a:r>
              <a:rPr lang="it-IT" dirty="0">
                <a:solidFill>
                  <a:srgbClr val="002060"/>
                </a:solidFill>
              </a:rPr>
              <a:t>Nuclei </a:t>
            </a:r>
            <a:r>
              <a:rPr lang="it-IT" dirty="0" smtClean="0">
                <a:solidFill>
                  <a:srgbClr val="002060"/>
                </a:solidFill>
              </a:rPr>
              <a:t>di valutazione esterna sono </a:t>
            </a:r>
            <a:r>
              <a:rPr lang="it-IT" b="1" dirty="0" smtClean="0">
                <a:solidFill>
                  <a:srgbClr val="002060"/>
                </a:solidFill>
              </a:rPr>
              <a:t>composti da un ispettore e due esperti di valutazione</a:t>
            </a:r>
            <a:r>
              <a:rPr lang="it-IT" dirty="0" smtClean="0">
                <a:solidFill>
                  <a:srgbClr val="002060"/>
                </a:solidFill>
              </a:rPr>
              <a:t> selezionati dall’Invalsi. </a:t>
            </a:r>
            <a:r>
              <a:rPr lang="it-IT" dirty="0">
                <a:solidFill>
                  <a:srgbClr val="002060"/>
                </a:solidFill>
              </a:rPr>
              <a:t>Tutta la procedura di valutazione esterna prevede un </a:t>
            </a:r>
            <a:r>
              <a:rPr lang="it-IT" b="1" dirty="0">
                <a:solidFill>
                  <a:srgbClr val="002060"/>
                </a:solidFill>
              </a:rPr>
              <a:t>protocollo nazionale</a:t>
            </a:r>
            <a:r>
              <a:rPr lang="it-IT" dirty="0">
                <a:solidFill>
                  <a:srgbClr val="002060"/>
                </a:solidFill>
              </a:rPr>
              <a:t>, con modalità e strumenti comuni che comportano L</a:t>
            </a:r>
            <a:r>
              <a:rPr lang="it-IT" dirty="0" smtClean="0">
                <a:solidFill>
                  <a:srgbClr val="002060"/>
                </a:solidFill>
              </a:rPr>
              <a:t>’investimento </a:t>
            </a:r>
            <a:r>
              <a:rPr lang="it-IT" dirty="0">
                <a:solidFill>
                  <a:srgbClr val="002060"/>
                </a:solidFill>
              </a:rPr>
              <a:t>di </a:t>
            </a:r>
            <a:r>
              <a:rPr lang="it-IT" b="1" dirty="0">
                <a:solidFill>
                  <a:srgbClr val="002060"/>
                </a:solidFill>
              </a:rPr>
              <a:t>otto giorni </a:t>
            </a:r>
            <a:r>
              <a:rPr lang="it-IT" dirty="0">
                <a:solidFill>
                  <a:srgbClr val="002060"/>
                </a:solidFill>
              </a:rPr>
              <a:t>complessivi per ogni istituzione scolastica fra visita in loco, consultazione della documentazione e relazione finale.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899592" y="1375608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La valutazione esterna permette alle scuole di </a:t>
            </a:r>
            <a:r>
              <a:rPr lang="it-IT" b="1" dirty="0">
                <a:solidFill>
                  <a:srgbClr val="002060"/>
                </a:solidFill>
              </a:rPr>
              <a:t>avere un confronto sulla propria analisi </a:t>
            </a:r>
            <a:r>
              <a:rPr lang="it-IT" dirty="0">
                <a:solidFill>
                  <a:srgbClr val="002060"/>
                </a:solidFill>
              </a:rPr>
              <a:t>con ulteriori elementi di orientamento e di validazione del lavoro svolto. Al mese di giugno 2016 le scuole che hanno ricevuto una visita esterna da parte del Nucleo di valutazione sono 198.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326162" y="603423"/>
            <a:ext cx="6558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srgbClr val="FF0066"/>
                </a:solidFill>
              </a:rPr>
              <a:t>LA VALUTAZIONE ESTERNA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2366645"/>
            <a:ext cx="6832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C00000"/>
                </a:solidFill>
              </a:rPr>
              <a:t>Grazie per l’attenzione e la partecipazione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71600" y="5617116"/>
            <a:ext cx="673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Silvia Cavalloro      silvia.cavalloro@fpsm.tn.it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04" y="675645"/>
            <a:ext cx="3902792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3703"/>
            <a:ext cx="1371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10546" r="53254" b="67534"/>
          <a:stretch/>
        </p:blipFill>
        <p:spPr bwMode="auto">
          <a:xfrm>
            <a:off x="5381896" y="675645"/>
            <a:ext cx="2244225" cy="9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4" t="10546" r="18721" b="67534"/>
          <a:stretch/>
        </p:blipFill>
        <p:spPr bwMode="auto">
          <a:xfrm>
            <a:off x="7585429" y="675645"/>
            <a:ext cx="1239162" cy="9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0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67744" y="8367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PROMUOVERE LA COLLEGIALITÀ</a:t>
            </a:r>
            <a:endParaRPr lang="it-IT" dirty="0">
              <a:solidFill>
                <a:srgbClr val="8D89A4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2535287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pluralità delle voci</a:t>
            </a:r>
          </a:p>
        </p:txBody>
      </p:sp>
      <p:sp>
        <p:nvSpPr>
          <p:cNvPr id="4" name="Rettangolo 3"/>
          <p:cNvSpPr/>
          <p:nvPr/>
        </p:nvSpPr>
        <p:spPr>
          <a:xfrm>
            <a:off x="5196342" y="2492896"/>
            <a:ext cx="3840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chiarezza di ruoli,  implicazione e compiti differenti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4229708" y="2558276"/>
            <a:ext cx="648072" cy="504056"/>
          </a:xfrm>
          <a:prstGeom prst="rightArrow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11960" y="2996952"/>
            <a:ext cx="6461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519084" y="4725144"/>
            <a:ext cx="635108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n</a:t>
            </a:r>
            <a:r>
              <a:rPr lang="it-IT" sz="2400" dirty="0" smtClean="0">
                <a:solidFill>
                  <a:srgbClr val="002060"/>
                </a:solidFill>
              </a:rPr>
              <a:t>on tutto, con tutti, in ogni passaggio, ma </a:t>
            </a:r>
            <a:r>
              <a:rPr lang="it-IT" sz="2400" dirty="0" smtClean="0">
                <a:solidFill>
                  <a:srgbClr val="C00000"/>
                </a:solidFill>
              </a:rPr>
              <a:t>avendo attenzione </a:t>
            </a:r>
            <a:r>
              <a:rPr lang="it-IT" sz="2400" dirty="0" smtClean="0">
                <a:solidFill>
                  <a:srgbClr val="002060"/>
                </a:solidFill>
              </a:rPr>
              <a:t>a co-costruire </a:t>
            </a:r>
            <a:r>
              <a:rPr lang="it-IT" sz="2400" dirty="0" smtClean="0">
                <a:solidFill>
                  <a:srgbClr val="C00000"/>
                </a:solidFill>
              </a:rPr>
              <a:t>interagendo</a:t>
            </a:r>
            <a:r>
              <a:rPr lang="it-IT" sz="2400" dirty="0" smtClean="0">
                <a:solidFill>
                  <a:srgbClr val="002060"/>
                </a:solidFill>
              </a:rPr>
              <a:t> la nostra valutazione</a:t>
            </a:r>
          </a:p>
        </p:txBody>
      </p:sp>
    </p:spTree>
    <p:extLst>
      <p:ext uri="{BB962C8B-B14F-4D97-AF65-F5344CB8AC3E}">
        <p14:creationId xmlns:p14="http://schemas.microsoft.com/office/powerpoint/2010/main" val="9809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620688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CURARE LA QUALITÀ DELLA COMUNICAZIONE E DEL  LINGUAGGO</a:t>
            </a:r>
            <a:endParaRPr lang="it-IT" dirty="0">
              <a:solidFill>
                <a:srgbClr val="8D89A4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60818" y="2823319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pensiero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14110" y="2780928"/>
            <a:ext cx="1920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linguaggio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4157700" y="2708920"/>
            <a:ext cx="648072" cy="504056"/>
          </a:xfrm>
          <a:prstGeom prst="rightArrow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39952" y="3147596"/>
            <a:ext cx="6461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55576" y="4437112"/>
            <a:ext cx="505544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centralità della QUALITÀ </a:t>
            </a:r>
            <a:r>
              <a:rPr lang="it-IT" sz="2400" dirty="0">
                <a:solidFill>
                  <a:srgbClr val="002060"/>
                </a:solidFill>
              </a:rPr>
              <a:t>DELLE PAROLE</a:t>
            </a:r>
          </a:p>
          <a:p>
            <a:pPr algn="ctr"/>
            <a:r>
              <a:rPr lang="it-IT" sz="2400" dirty="0">
                <a:solidFill>
                  <a:srgbClr val="002060"/>
                </a:solidFill>
              </a:rPr>
              <a:t>e </a:t>
            </a:r>
            <a:r>
              <a:rPr lang="it-IT" sz="2400" dirty="0" smtClean="0">
                <a:solidFill>
                  <a:srgbClr val="002060"/>
                </a:solidFill>
              </a:rPr>
              <a:t>della </a:t>
            </a:r>
            <a:r>
              <a:rPr lang="it-IT" sz="2400" dirty="0">
                <a:solidFill>
                  <a:srgbClr val="002060"/>
                </a:solidFill>
              </a:rPr>
              <a:t>capacità di utilizzarle per cogliere sfumature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1947788" cy="2442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6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213391" y="1772815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it-IT" sz="2000" dirty="0" smtClean="0">
                <a:solidFill>
                  <a:srgbClr val="002060"/>
                </a:solidFill>
              </a:rPr>
              <a:t>Non può essere calata dall’alto, deve essere capita e condivisa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13391" y="2897649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it-IT" sz="2000" dirty="0" smtClean="0">
                <a:solidFill>
                  <a:srgbClr val="002060"/>
                </a:solidFill>
              </a:rPr>
              <a:t>Non si può improvvisare necessita di tempi e azioni dedicate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213391" y="4357553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it-IT" sz="2000" dirty="0" smtClean="0">
                <a:solidFill>
                  <a:srgbClr val="002060"/>
                </a:solidFill>
              </a:rPr>
              <a:t>Deve essere aperta e interrogare la realtà vera e concreta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2969657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Deve prevedere tappe azioni e un arco di tempo ampio ma definito</a:t>
            </a:r>
          </a:p>
        </p:txBody>
      </p:sp>
      <p:sp>
        <p:nvSpPr>
          <p:cNvPr id="2" name="Rettangolo 1"/>
          <p:cNvSpPr/>
          <p:nvPr/>
        </p:nvSpPr>
        <p:spPr>
          <a:xfrm>
            <a:off x="1187624" y="776898"/>
            <a:ext cx="6787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COINVOLGERE NEL TEMPO</a:t>
            </a:r>
            <a:endParaRPr lang="it-IT" dirty="0">
              <a:solidFill>
                <a:srgbClr val="8D89A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60985"/>
            <a:ext cx="6461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4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3809" y="620688"/>
            <a:ext cx="74126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RILEGGERE, REINTERPRETARE </a:t>
            </a:r>
          </a:p>
          <a:p>
            <a:pPr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RISIGNIFICARE</a:t>
            </a:r>
            <a:endParaRPr lang="it-IT" dirty="0">
              <a:solidFill>
                <a:srgbClr val="8D89A4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55776" y="2980109"/>
            <a:ext cx="3744416" cy="138499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Condividere una </a:t>
            </a:r>
            <a:r>
              <a:rPr lang="it-IT" sz="2800" b="1" dirty="0" smtClean="0">
                <a:solidFill>
                  <a:srgbClr val="002060"/>
                </a:solidFill>
              </a:rPr>
              <a:t>cornice </a:t>
            </a:r>
            <a:r>
              <a:rPr lang="it-IT" sz="2800" b="1" dirty="0">
                <a:solidFill>
                  <a:srgbClr val="002060"/>
                </a:solidFill>
              </a:rPr>
              <a:t>comune </a:t>
            </a:r>
            <a:r>
              <a:rPr lang="it-IT" sz="2800" dirty="0" smtClean="0">
                <a:solidFill>
                  <a:srgbClr val="002060"/>
                </a:solidFill>
              </a:rPr>
              <a:t>di significato</a:t>
            </a:r>
          </a:p>
        </p:txBody>
      </p:sp>
      <p:sp>
        <p:nvSpPr>
          <p:cNvPr id="6" name="Freccia circolare a destra 5"/>
          <p:cNvSpPr/>
          <p:nvPr/>
        </p:nvSpPr>
        <p:spPr>
          <a:xfrm rot="276344" flipH="1">
            <a:off x="6982888" y="3755005"/>
            <a:ext cx="408429" cy="1317319"/>
          </a:xfrm>
          <a:prstGeom prst="curvedRightArrow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370" flipH="1">
            <a:off x="1359474" y="3802848"/>
            <a:ext cx="730270" cy="116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662074" y="4653136"/>
            <a:ext cx="3744416" cy="138499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Presupposto</a:t>
            </a:r>
            <a:r>
              <a:rPr lang="it-IT" sz="2800" dirty="0" smtClean="0">
                <a:solidFill>
                  <a:srgbClr val="002060"/>
                </a:solidFill>
              </a:rPr>
              <a:t> ma anche </a:t>
            </a:r>
            <a:r>
              <a:rPr lang="it-IT" sz="2800" b="1" dirty="0" smtClean="0">
                <a:solidFill>
                  <a:srgbClr val="002060"/>
                </a:solidFill>
              </a:rPr>
              <a:t>esito</a:t>
            </a:r>
            <a:r>
              <a:rPr lang="it-IT" sz="2800" dirty="0" smtClean="0">
                <a:solidFill>
                  <a:srgbClr val="002060"/>
                </a:solidFill>
              </a:rPr>
              <a:t> in un processo circolare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2092206"/>
            <a:ext cx="833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l</a:t>
            </a:r>
            <a:r>
              <a:rPr lang="it-IT" sz="2000" b="1" dirty="0" smtClean="0">
                <a:solidFill>
                  <a:srgbClr val="002060"/>
                </a:solidFill>
              </a:rPr>
              <a:t>a propria progettualità, la propria esperienza, le proprie pratiche</a:t>
            </a:r>
          </a:p>
        </p:txBody>
      </p:sp>
    </p:spTree>
    <p:extLst>
      <p:ext uri="{BB962C8B-B14F-4D97-AF65-F5344CB8AC3E}">
        <p14:creationId xmlns:p14="http://schemas.microsoft.com/office/powerpoint/2010/main" val="41555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2372687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…chiama in causa un intreccio fra dinamiche della </a:t>
            </a:r>
            <a:r>
              <a:rPr lang="it-IT" b="1" dirty="0" smtClean="0">
                <a:solidFill>
                  <a:srgbClr val="002060"/>
                </a:solidFill>
              </a:rPr>
              <a:t>conoscenza</a:t>
            </a:r>
            <a:r>
              <a:rPr lang="it-IT" dirty="0" smtClean="0">
                <a:solidFill>
                  <a:srgbClr val="002060"/>
                </a:solidFill>
              </a:rPr>
              <a:t>, dell’</a:t>
            </a:r>
            <a:r>
              <a:rPr lang="it-IT" b="1" dirty="0" smtClean="0">
                <a:solidFill>
                  <a:srgbClr val="002060"/>
                </a:solidFill>
              </a:rPr>
              <a:t>appartenenza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e dell’</a:t>
            </a:r>
            <a:r>
              <a:rPr lang="it-IT" b="1" dirty="0" smtClean="0">
                <a:solidFill>
                  <a:srgbClr val="002060"/>
                </a:solidFill>
              </a:rPr>
              <a:t>identità</a:t>
            </a:r>
          </a:p>
        </p:txBody>
      </p:sp>
      <p:sp>
        <p:nvSpPr>
          <p:cNvPr id="3" name="Rettangolo 2"/>
          <p:cNvSpPr/>
          <p:nvPr/>
        </p:nvSpPr>
        <p:spPr>
          <a:xfrm>
            <a:off x="467544" y="665401"/>
            <a:ext cx="8282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LAVORARE SULLA NOSTRA PROFESSIONALITÀ </a:t>
            </a:r>
          </a:p>
        </p:txBody>
      </p:sp>
      <p:pic>
        <p:nvPicPr>
          <p:cNvPr id="4098" name="Picture 2" descr="Risultati immagini per FARSI DOMAN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368312"/>
            <a:ext cx="3655350" cy="33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71600" y="4149080"/>
            <a:ext cx="1644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…sollecita a  continuare a farsi </a:t>
            </a:r>
            <a:r>
              <a:rPr lang="it-IT" b="1" dirty="0" smtClean="0">
                <a:solidFill>
                  <a:srgbClr val="002060"/>
                </a:solidFill>
              </a:rPr>
              <a:t>insieme</a:t>
            </a:r>
            <a:r>
              <a:rPr lang="it-IT" dirty="0" smtClean="0">
                <a:solidFill>
                  <a:srgbClr val="002060"/>
                </a:solidFill>
              </a:rPr>
              <a:t> buone domande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5"/>
            <a:ext cx="1699487" cy="175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937467" y="4426079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p</a:t>
            </a:r>
            <a:r>
              <a:rPr lang="it-IT" b="1" dirty="0" smtClean="0">
                <a:solidFill>
                  <a:srgbClr val="C00000"/>
                </a:solidFill>
              </a:rPr>
              <a:t>er individuare direzioni</a:t>
            </a:r>
          </a:p>
        </p:txBody>
      </p:sp>
    </p:spTree>
    <p:extLst>
      <p:ext uri="{BB962C8B-B14F-4D97-AF65-F5344CB8AC3E}">
        <p14:creationId xmlns:p14="http://schemas.microsoft.com/office/powerpoint/2010/main" val="19204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sultati immagini per dn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7127">
            <a:off x="5476108" y="1509086"/>
            <a:ext cx="4296177" cy="326376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67743" y="836712"/>
            <a:ext cx="3791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TRASFORMARE</a:t>
            </a:r>
            <a:endParaRPr lang="it-IT" dirty="0">
              <a:solidFill>
                <a:srgbClr val="8D89A4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43608" y="1772816"/>
            <a:ext cx="5615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La valutazione deve poter avere </a:t>
            </a:r>
            <a:r>
              <a:rPr lang="it-IT" b="1" dirty="0" smtClean="0">
                <a:solidFill>
                  <a:srgbClr val="002060"/>
                </a:solidFill>
              </a:rPr>
              <a:t>conseguenze nella realtà, nelle azioni</a:t>
            </a:r>
            <a:r>
              <a:rPr lang="it-IT" dirty="0" smtClean="0">
                <a:solidFill>
                  <a:srgbClr val="002060"/>
                </a:solidFill>
              </a:rPr>
              <a:t>. Non è quindi solo produzione di un giudizio, ma produzione di un giudizio che consenta di fare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43608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È un </a:t>
            </a:r>
            <a:r>
              <a:rPr lang="it-IT" b="1" dirty="0">
                <a:solidFill>
                  <a:srgbClr val="002060"/>
                </a:solidFill>
              </a:rPr>
              <a:t>processo</a:t>
            </a:r>
          </a:p>
          <a:p>
            <a:r>
              <a:rPr lang="it-IT" dirty="0">
                <a:solidFill>
                  <a:srgbClr val="002060"/>
                </a:solidFill>
              </a:rPr>
              <a:t>c</a:t>
            </a:r>
            <a:r>
              <a:rPr lang="it-IT" dirty="0" smtClean="0">
                <a:solidFill>
                  <a:srgbClr val="002060"/>
                </a:solidFill>
              </a:rPr>
              <a:t>he deve portare </a:t>
            </a:r>
            <a:r>
              <a:rPr lang="it-IT" dirty="0">
                <a:solidFill>
                  <a:srgbClr val="002060"/>
                </a:solidFill>
              </a:rPr>
              <a:t>a un cambiamento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43608" y="501317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Non è un percorso semplice </a:t>
            </a:r>
            <a:r>
              <a:rPr lang="it-IT" dirty="0">
                <a:solidFill>
                  <a:srgbClr val="002060"/>
                </a:solidFill>
              </a:rPr>
              <a:t>e lineare, </a:t>
            </a:r>
            <a:r>
              <a:rPr lang="it-IT" dirty="0" smtClean="0">
                <a:solidFill>
                  <a:srgbClr val="002060"/>
                </a:solidFill>
              </a:rPr>
              <a:t>per tappe definite rigidamente. La </a:t>
            </a:r>
            <a:r>
              <a:rPr lang="it-IT" dirty="0">
                <a:solidFill>
                  <a:srgbClr val="002060"/>
                </a:solidFill>
              </a:rPr>
              <a:t>logica che governa il processo è una logica sistemica, che pone </a:t>
            </a:r>
            <a:r>
              <a:rPr lang="it-IT" b="1" dirty="0">
                <a:solidFill>
                  <a:srgbClr val="002060"/>
                </a:solidFill>
              </a:rPr>
              <a:t>in </a:t>
            </a:r>
            <a:r>
              <a:rPr lang="it-IT" b="1" dirty="0" smtClean="0">
                <a:solidFill>
                  <a:srgbClr val="002060"/>
                </a:solidFill>
              </a:rPr>
              <a:t>continua interazione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67614" y="414908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È un monitoraggio continuo che crea scambi e  feedback 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ersonalizzato 1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00B05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>
            <a:solidFill>
              <a:srgbClr val="00206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NewsPrint">
  <a:themeElements>
    <a:clrScheme name="Personalizzato 1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00B05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>
        <a:spAutoFit/>
      </a:bodyPr>
      <a:lstStyle>
        <a:defPPr algn="just" fontAlgn="base">
          <a:spcBef>
            <a:spcPct val="50000"/>
          </a:spcBef>
          <a:spcAft>
            <a:spcPct val="0"/>
          </a:spcAft>
          <a:defRPr sz="2000" dirty="0">
            <a:solidFill>
              <a:srgbClr val="000000"/>
            </a:solidFill>
            <a:latin typeface="+mj-lt"/>
            <a:cs typeface="Times New Roman" pitchFamily="18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206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NewsPrint">
  <a:themeElements>
    <a:clrScheme name="Personalizzato 1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00B05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>
        <a:spAutoFit/>
      </a:bodyPr>
      <a:lstStyle>
        <a:defPPr algn="just" fontAlgn="base">
          <a:spcBef>
            <a:spcPct val="50000"/>
          </a:spcBef>
          <a:spcAft>
            <a:spcPct val="0"/>
          </a:spcAft>
          <a:defRPr sz="2000" dirty="0">
            <a:solidFill>
              <a:srgbClr val="000000"/>
            </a:solidFill>
            <a:latin typeface="+mj-lt"/>
            <a:cs typeface="Times New Roman" pitchFamily="18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206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990</TotalTime>
  <Words>1676</Words>
  <Application>Microsoft Office PowerPoint</Application>
  <PresentationFormat>Presentazione su schermo (4:3)</PresentationFormat>
  <Paragraphs>160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37</vt:i4>
      </vt:variant>
    </vt:vector>
  </HeadingPairs>
  <TitlesOfParts>
    <vt:vector size="40" baseType="lpstr">
      <vt:lpstr>NewsPrint</vt:lpstr>
      <vt:lpstr>1_NewsPrint</vt:lpstr>
      <vt:lpstr>2_NewsPrint</vt:lpstr>
      <vt:lpstr>IL SISTEMA NAZIONALE DI VALUTAZIONE E IL RAV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Adminfpsm</dc:creator>
  <cp:lastModifiedBy>Adminfpsm</cp:lastModifiedBy>
  <cp:revision>49</cp:revision>
  <dcterms:created xsi:type="dcterms:W3CDTF">2017-09-28T17:41:58Z</dcterms:created>
  <dcterms:modified xsi:type="dcterms:W3CDTF">2017-10-07T05:37:02Z</dcterms:modified>
</cp:coreProperties>
</file>