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70" r:id="rId4"/>
    <p:sldId id="271" r:id="rId5"/>
    <p:sldId id="259" r:id="rId6"/>
    <p:sldId id="262" r:id="rId7"/>
    <p:sldId id="257" r:id="rId8"/>
    <p:sldId id="279" r:id="rId9"/>
    <p:sldId id="272" r:id="rId10"/>
    <p:sldId id="286" r:id="rId11"/>
    <p:sldId id="292" r:id="rId12"/>
    <p:sldId id="289" r:id="rId13"/>
    <p:sldId id="281" r:id="rId14"/>
    <p:sldId id="291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57"/>
    <a:srgbClr val="F69200"/>
    <a:srgbClr val="FF3399"/>
    <a:srgbClr val="FF0066"/>
    <a:srgbClr val="FF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F609-F5C1-4198-AA15-BC80AEE1330F}" type="datetimeFigureOut">
              <a:rPr lang="it-IT" smtClean="0"/>
              <a:t>06/10/2017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AF61-3D20-4DC6-AB42-854695821079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F609-F5C1-4198-AA15-BC80AEE1330F}" type="datetimeFigureOut">
              <a:rPr lang="it-IT" smtClean="0"/>
              <a:t>06/10/2017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AF61-3D20-4DC6-AB42-85469582107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F609-F5C1-4198-AA15-BC80AEE1330F}" type="datetimeFigureOut">
              <a:rPr lang="it-IT" smtClean="0"/>
              <a:t>06/10/2017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AF61-3D20-4DC6-AB42-85469582107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0D425-1FE3-463D-900E-96D047B9CC3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5FD73-E927-4B39-94AD-69273767BDF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995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58C32-68EF-45BC-9D5B-9F1F726CCA9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808DE-8B9B-4577-9C19-C3936B8DEFA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136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A254A-DBD4-4779-A085-CBAF7A43E0D5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AEC01-85CC-4E65-9A03-BAAB09AF763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27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5E9C1-CECA-49C7-A244-5461C55A143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DF1CF-9D20-44A4-8099-E5650761AE4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951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57304-048C-4270-9124-3AB372CEFFA5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C451E-F734-4F08-8883-E2CB10633DD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75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89AE9-51FA-4074-A810-BD34C48A5D2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40E7C-A2B1-4FD6-80D4-8274E367C74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484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B3C3B-C99E-4B82-B738-781FC5821DA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5A5A0-73DA-4867-B0B4-4DD31FFADF2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991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09DA1-B44F-40C3-9095-15DAF361C82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E6CF6-4B68-425C-88F8-F0E9AA9A12A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67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F609-F5C1-4198-AA15-BC80AEE1330F}" type="datetimeFigureOut">
              <a:rPr lang="it-IT" smtClean="0"/>
              <a:t>06/10/2017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AF61-3D20-4DC6-AB42-85469582107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14EEB-4338-416F-88A0-5D5E7F0520D4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7B799-1FE9-4663-BEC0-329E3E09CB0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20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E9706-492B-4EAC-849A-7918692987F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ED226-5672-49CB-B4BF-B1F27BD439C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819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46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46"/>
            <a:ext cx="80772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CA38A-3176-4565-8DE5-3B9604E5A5E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6A96B-26C9-4E38-9CF6-BD78DED9F5A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36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F609-F5C1-4198-AA15-BC80AEE1330F}" type="datetimeFigureOut">
              <a:rPr lang="it-IT" smtClean="0"/>
              <a:t>06/10/2017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AF61-3D20-4DC6-AB42-854695821079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F609-F5C1-4198-AA15-BC80AEE1330F}" type="datetimeFigureOut">
              <a:rPr lang="it-IT" smtClean="0"/>
              <a:t>06/10/2017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AF61-3D20-4DC6-AB42-85469582107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F609-F5C1-4198-AA15-BC80AEE1330F}" type="datetimeFigureOut">
              <a:rPr lang="it-IT" smtClean="0"/>
              <a:t>06/10/2017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AF61-3D20-4DC6-AB42-854695821079}" type="slidenum">
              <a:rPr lang="it-IT" smtClean="0"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F609-F5C1-4198-AA15-BC80AEE1330F}" type="datetimeFigureOut">
              <a:rPr lang="it-IT" smtClean="0"/>
              <a:t>06/10/2017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AF61-3D20-4DC6-AB42-85469582107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F609-F5C1-4198-AA15-BC80AEE1330F}" type="datetimeFigureOut">
              <a:rPr lang="it-IT" smtClean="0"/>
              <a:t>06/10/2017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AF61-3D20-4DC6-AB42-85469582107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F609-F5C1-4198-AA15-BC80AEE1330F}" type="datetimeFigureOut">
              <a:rPr lang="it-IT" smtClean="0"/>
              <a:t>06/10/2017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AF61-3D20-4DC6-AB42-854695821079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F609-F5C1-4198-AA15-BC80AEE1330F}" type="datetimeFigureOut">
              <a:rPr lang="it-IT" smtClean="0"/>
              <a:t>06/10/2017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AF61-3D20-4DC6-AB42-85469582107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695F609-F5C1-4198-AA15-BC80AEE1330F}" type="datetimeFigureOut">
              <a:rPr lang="it-IT" smtClean="0"/>
              <a:t>06/10/2017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8DDAF61-3D20-4DC6-AB42-854695821079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8D7A24-9934-41DB-AEE2-70EC421E320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9A3237-AFA8-4950-BCBC-5DB4FF6469D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42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62000" y="1340768"/>
            <a:ext cx="7543800" cy="1524000"/>
          </a:xfrm>
        </p:spPr>
        <p:txBody>
          <a:bodyPr/>
          <a:lstStyle/>
          <a:p>
            <a:r>
              <a:rPr lang="it-IT" sz="4800" dirty="0" smtClean="0">
                <a:solidFill>
                  <a:schemeClr val="bg1"/>
                </a:solidFill>
              </a:rPr>
              <a:t>VALUTARSI </a:t>
            </a:r>
            <a:br>
              <a:rPr lang="it-IT" sz="4800" dirty="0" smtClean="0">
                <a:solidFill>
                  <a:schemeClr val="bg1"/>
                </a:solidFill>
              </a:rPr>
            </a:br>
            <a:r>
              <a:rPr lang="it-IT" sz="4800" dirty="0" smtClean="0">
                <a:solidFill>
                  <a:schemeClr val="bg1"/>
                </a:solidFill>
              </a:rPr>
              <a:t>PER CRESCERE</a:t>
            </a:r>
            <a:br>
              <a:rPr lang="it-IT" sz="4800" dirty="0" smtClean="0">
                <a:solidFill>
                  <a:schemeClr val="bg1"/>
                </a:solidFill>
              </a:rPr>
            </a:br>
            <a:r>
              <a:rPr lang="it-IT" sz="4800" dirty="0" smtClean="0">
                <a:solidFill>
                  <a:schemeClr val="bg1"/>
                </a:solidFill>
              </a:rPr>
              <a:t>IN QUALITÀ</a:t>
            </a:r>
            <a:endParaRPr lang="it-IT" sz="4800" dirty="0">
              <a:solidFill>
                <a:schemeClr val="bg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62000" y="3296404"/>
            <a:ext cx="4422068" cy="1493912"/>
          </a:xfrm>
        </p:spPr>
        <p:txBody>
          <a:bodyPr>
            <a:noAutofit/>
          </a:bodyPr>
          <a:lstStyle/>
          <a:p>
            <a:pPr>
              <a:lnSpc>
                <a:spcPct val="124000"/>
              </a:lnSpc>
              <a:spcBef>
                <a:spcPts val="0"/>
              </a:spcBef>
            </a:pPr>
            <a:r>
              <a:rPr lang="it-IT" sz="2400" dirty="0" smtClean="0">
                <a:solidFill>
                  <a:srgbClr val="C00000"/>
                </a:solidFill>
              </a:rPr>
              <a:t>L’importanza di una </a:t>
            </a:r>
          </a:p>
          <a:p>
            <a:pPr>
              <a:lnSpc>
                <a:spcPct val="124000"/>
              </a:lnSpc>
              <a:spcBef>
                <a:spcPts val="0"/>
              </a:spcBef>
            </a:pPr>
            <a:r>
              <a:rPr lang="it-IT" sz="2400" dirty="0" smtClean="0">
                <a:solidFill>
                  <a:srgbClr val="C00000"/>
                </a:solidFill>
              </a:rPr>
              <a:t>valutazione autentica </a:t>
            </a:r>
            <a:br>
              <a:rPr lang="it-IT" sz="2400" dirty="0" smtClean="0">
                <a:solidFill>
                  <a:srgbClr val="C00000"/>
                </a:solidFill>
              </a:rPr>
            </a:br>
            <a:r>
              <a:rPr lang="it-IT" sz="2400" dirty="0" smtClean="0">
                <a:solidFill>
                  <a:srgbClr val="C00000"/>
                </a:solidFill>
              </a:rPr>
              <a:t>come strumento strategico</a:t>
            </a:r>
            <a:br>
              <a:rPr lang="it-IT" sz="2400" dirty="0" smtClean="0">
                <a:solidFill>
                  <a:srgbClr val="C00000"/>
                </a:solidFill>
              </a:rPr>
            </a:br>
            <a:r>
              <a:rPr lang="it-IT" sz="2400" dirty="0" smtClean="0">
                <a:solidFill>
                  <a:srgbClr val="C00000"/>
                </a:solidFill>
              </a:rPr>
              <a:t>di crescita</a:t>
            </a:r>
          </a:p>
          <a:p>
            <a:endParaRPr lang="it-IT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84984"/>
            <a:ext cx="237626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789226" y="6249506"/>
            <a:ext cx="8175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SILVIA CAVALLORO</a:t>
            </a:r>
            <a:r>
              <a:rPr lang="it-IT" sz="1200" kern="0" dirty="0">
                <a:solidFill>
                  <a:srgbClr val="002060"/>
                </a:solidFill>
              </a:rPr>
              <a:t> </a:t>
            </a:r>
            <a:r>
              <a:rPr lang="it-IT" sz="1200" kern="0" dirty="0" smtClean="0">
                <a:solidFill>
                  <a:srgbClr val="002060"/>
                </a:solidFill>
              </a:rPr>
              <a:t>   </a:t>
            </a: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Commissione tecnica del Settore pedagogico della Fism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Settore Ricerca, Formazione e Servizi pedagogici della Federazione provinciale Scuole materne di Trento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89226" y="5369439"/>
            <a:ext cx="5654982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4000"/>
              </a:lnSpc>
              <a:spcBef>
                <a:spcPts val="0"/>
              </a:spcBef>
            </a:pPr>
            <a:r>
              <a:rPr lang="it-IT" b="1" dirty="0">
                <a:solidFill>
                  <a:srgbClr val="002060"/>
                </a:solidFill>
              </a:rPr>
              <a:t>SIRACUSA,  6 ottobre </a:t>
            </a:r>
            <a:r>
              <a:rPr lang="it-IT" b="1" dirty="0" smtClean="0">
                <a:solidFill>
                  <a:srgbClr val="002060"/>
                </a:solidFill>
              </a:rPr>
              <a:t>2017    15.00 </a:t>
            </a:r>
            <a:r>
              <a:rPr lang="it-IT" b="1" dirty="0">
                <a:solidFill>
                  <a:srgbClr val="002060"/>
                </a:solidFill>
              </a:rPr>
              <a:t>– 18.30</a:t>
            </a:r>
          </a:p>
        </p:txBody>
      </p:sp>
    </p:spTree>
    <p:extLst>
      <p:ext uri="{BB962C8B-B14F-4D97-AF65-F5344CB8AC3E}">
        <p14:creationId xmlns:p14="http://schemas.microsoft.com/office/powerpoint/2010/main" val="378471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548680"/>
            <a:ext cx="8676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DAI LAVORI DI GRUPPO </a:t>
            </a:r>
          </a:p>
          <a:p>
            <a:pPr algn="ctr"/>
            <a:r>
              <a:rPr lang="it-IT" sz="28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come arricchire la nostra cassetta degli attrezzi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995936" y="4804666"/>
            <a:ext cx="4662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Blip>
                <a:blip r:embed="rId2"/>
              </a:buBlip>
            </a:pPr>
            <a:r>
              <a:rPr lang="it-IT" dirty="0" smtClean="0">
                <a:solidFill>
                  <a:srgbClr val="002060"/>
                </a:solidFill>
              </a:rPr>
              <a:t>Considerare le </a:t>
            </a:r>
            <a:r>
              <a:rPr lang="it-IT" b="1" dirty="0" smtClean="0">
                <a:solidFill>
                  <a:srgbClr val="002060"/>
                </a:solidFill>
              </a:rPr>
              <a:t>risorse</a:t>
            </a:r>
            <a:r>
              <a:rPr lang="it-IT" dirty="0" smtClean="0">
                <a:solidFill>
                  <a:srgbClr val="002060"/>
                </a:solidFill>
              </a:rPr>
              <a:t> interne ed esterne, economiche ma anche di talenti, disponibilità capacità da mettere a disposizione degli altri</a:t>
            </a:r>
            <a:endParaRPr lang="it-IT" dirty="0" smtClean="0">
              <a:solidFill>
                <a:srgbClr val="00206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95936" y="1972307"/>
            <a:ext cx="3961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it-IT" dirty="0" smtClean="0">
                <a:solidFill>
                  <a:srgbClr val="002060"/>
                </a:solidFill>
              </a:rPr>
              <a:t>Raccogliere </a:t>
            </a:r>
            <a:r>
              <a:rPr lang="it-IT" b="1" dirty="0" smtClean="0">
                <a:solidFill>
                  <a:srgbClr val="002060"/>
                </a:solidFill>
              </a:rPr>
              <a:t>dati</a:t>
            </a:r>
            <a:r>
              <a:rPr lang="it-IT" dirty="0" smtClean="0">
                <a:solidFill>
                  <a:srgbClr val="002060"/>
                </a:solidFill>
              </a:rPr>
              <a:t> e </a:t>
            </a:r>
            <a:r>
              <a:rPr lang="it-IT" b="1" dirty="0" smtClean="0">
                <a:solidFill>
                  <a:srgbClr val="002060"/>
                </a:solidFill>
              </a:rPr>
              <a:t>informazioni</a:t>
            </a:r>
            <a:endParaRPr lang="it-IT" b="1" dirty="0" smtClean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055208" y="2617223"/>
            <a:ext cx="3515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it-IT" dirty="0" smtClean="0">
                <a:solidFill>
                  <a:srgbClr val="002060"/>
                </a:solidFill>
              </a:rPr>
              <a:t>Fare riferimento al </a:t>
            </a:r>
            <a:r>
              <a:rPr lang="it-IT" b="1" dirty="0" smtClean="0">
                <a:solidFill>
                  <a:srgbClr val="002060"/>
                </a:solidFill>
              </a:rPr>
              <a:t>contesto</a:t>
            </a:r>
            <a:endParaRPr lang="it-IT" b="1" dirty="0" smtClean="0">
              <a:solidFill>
                <a:srgbClr val="00206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83039" y="3889957"/>
            <a:ext cx="2516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it-IT" dirty="0" smtClean="0">
                <a:solidFill>
                  <a:srgbClr val="002060"/>
                </a:solidFill>
              </a:rPr>
              <a:t>Utilizzare </a:t>
            </a:r>
            <a:r>
              <a:rPr lang="it-IT" b="1" dirty="0" smtClean="0">
                <a:solidFill>
                  <a:srgbClr val="002060"/>
                </a:solidFill>
              </a:rPr>
              <a:t>materiali, strumenti</a:t>
            </a:r>
            <a:r>
              <a:rPr lang="it-IT" dirty="0" smtClean="0">
                <a:solidFill>
                  <a:srgbClr val="002060"/>
                </a:solidFill>
              </a:rPr>
              <a:t> e </a:t>
            </a:r>
            <a:r>
              <a:rPr lang="it-IT" b="1" dirty="0" smtClean="0">
                <a:solidFill>
                  <a:srgbClr val="002060"/>
                </a:solidFill>
              </a:rPr>
              <a:t>linguaggi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b="1" dirty="0" smtClean="0">
                <a:solidFill>
                  <a:srgbClr val="002060"/>
                </a:solidFill>
              </a:rPr>
              <a:t>diversificati</a:t>
            </a:r>
            <a:endParaRPr lang="it-IT" b="1" dirty="0" smtClean="0">
              <a:solidFill>
                <a:srgbClr val="00206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86490" y="1878559"/>
            <a:ext cx="2055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it-IT" dirty="0" smtClean="0">
                <a:solidFill>
                  <a:srgbClr val="002060"/>
                </a:solidFill>
              </a:rPr>
              <a:t>Continuare a farsi delle </a:t>
            </a:r>
            <a:r>
              <a:rPr lang="it-IT" b="1" dirty="0" smtClean="0">
                <a:solidFill>
                  <a:srgbClr val="002060"/>
                </a:solidFill>
              </a:rPr>
              <a:t>buone domande</a:t>
            </a:r>
            <a:endParaRPr lang="it-IT" b="1" dirty="0" smtClean="0">
              <a:solidFill>
                <a:srgbClr val="00206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652120" y="3861048"/>
            <a:ext cx="282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it-IT" dirty="0" smtClean="0">
                <a:solidFill>
                  <a:srgbClr val="002060"/>
                </a:solidFill>
              </a:rPr>
              <a:t>Saper chiedere </a:t>
            </a:r>
            <a:r>
              <a:rPr lang="it-IT" b="1" dirty="0" smtClean="0">
                <a:solidFill>
                  <a:srgbClr val="002060"/>
                </a:solidFill>
              </a:rPr>
              <a:t>aiuto</a:t>
            </a:r>
            <a:endParaRPr lang="it-IT" b="1" dirty="0" smtClean="0">
              <a:solidFill>
                <a:srgbClr val="00206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275856" y="3768715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it-IT" dirty="0" smtClean="0">
                <a:solidFill>
                  <a:srgbClr val="002060"/>
                </a:solidFill>
              </a:rPr>
              <a:t>Mettere in </a:t>
            </a:r>
            <a:r>
              <a:rPr lang="it-IT" b="1" dirty="0" smtClean="0">
                <a:solidFill>
                  <a:srgbClr val="002060"/>
                </a:solidFill>
              </a:rPr>
              <a:t>dialogo culture </a:t>
            </a:r>
            <a:r>
              <a:rPr lang="it-IT" dirty="0" smtClean="0">
                <a:solidFill>
                  <a:srgbClr val="002060"/>
                </a:solidFill>
              </a:rPr>
              <a:t>diverse</a:t>
            </a:r>
            <a:endParaRPr lang="it-IT" dirty="0" smtClean="0">
              <a:solidFill>
                <a:srgbClr val="00206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971600" y="3303294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it-IT" b="1" dirty="0">
                <a:solidFill>
                  <a:srgbClr val="002060"/>
                </a:solidFill>
              </a:rPr>
              <a:t>A</a:t>
            </a:r>
            <a:r>
              <a:rPr lang="it-IT" b="1" dirty="0" smtClean="0">
                <a:solidFill>
                  <a:srgbClr val="002060"/>
                </a:solidFill>
              </a:rPr>
              <a:t>scoltare</a:t>
            </a:r>
            <a:endParaRPr lang="it-IT" b="1" dirty="0" smtClean="0">
              <a:solidFill>
                <a:srgbClr val="00206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589748" y="3303294"/>
            <a:ext cx="3137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it-IT" dirty="0" smtClean="0">
                <a:solidFill>
                  <a:srgbClr val="002060"/>
                </a:solidFill>
              </a:rPr>
              <a:t>Dare e dedicare </a:t>
            </a:r>
            <a:r>
              <a:rPr lang="it-IT" b="1" dirty="0" smtClean="0">
                <a:solidFill>
                  <a:srgbClr val="002060"/>
                </a:solidFill>
              </a:rPr>
              <a:t>tempo</a:t>
            </a:r>
            <a:endParaRPr lang="it-IT" b="1" dirty="0" smtClean="0">
              <a:solidFill>
                <a:srgbClr val="00206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189411" y="5517232"/>
            <a:ext cx="175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it-IT" b="1" dirty="0" smtClean="0">
                <a:solidFill>
                  <a:srgbClr val="002060"/>
                </a:solidFill>
              </a:rPr>
              <a:t>Collegialità</a:t>
            </a:r>
            <a:endParaRPr lang="it-IT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89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nternetpost.it/wp-content/uploads/2015/12/web_desig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73016"/>
            <a:ext cx="3851920" cy="241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827584" y="764704"/>
            <a:ext cx="76482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PROGETTARE LA VALUTAZIONE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920606" y="1589891"/>
            <a:ext cx="7586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</a:rPr>
              <a:t>non un’azione estemporanea, improvvisata, casuale o sull’onda dell’emotività di un episodio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13064" y="2587535"/>
            <a:ext cx="837350" cy="79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tangolo 7"/>
          <p:cNvSpPr/>
          <p:nvPr/>
        </p:nvSpPr>
        <p:spPr>
          <a:xfrm>
            <a:off x="323528" y="3506232"/>
            <a:ext cx="41113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 smtClean="0">
                <a:solidFill>
                  <a:srgbClr val="C00000"/>
                </a:solidFill>
              </a:rPr>
              <a:t>processo dinamico in continuità</a:t>
            </a:r>
            <a:endParaRPr lang="it-IT" sz="3200" dirty="0" smtClean="0">
              <a:solidFill>
                <a:srgbClr val="002060"/>
              </a:solidFill>
            </a:endParaRPr>
          </a:p>
          <a:p>
            <a:pPr algn="ctr"/>
            <a:r>
              <a:rPr lang="it-IT" sz="2400" dirty="0" smtClean="0">
                <a:solidFill>
                  <a:srgbClr val="002060"/>
                </a:solidFill>
              </a:rPr>
              <a:t>azione </a:t>
            </a:r>
            <a:r>
              <a:rPr lang="it-IT" sz="2400" dirty="0">
                <a:solidFill>
                  <a:srgbClr val="002060"/>
                </a:solidFill>
              </a:rPr>
              <a:t>“in </a:t>
            </a:r>
            <a:r>
              <a:rPr lang="it-IT" sz="2400" dirty="0" smtClean="0">
                <a:solidFill>
                  <a:srgbClr val="002060"/>
                </a:solidFill>
              </a:rPr>
              <a:t>progress</a:t>
            </a:r>
            <a:r>
              <a:rPr lang="it-IT" sz="2400" dirty="0">
                <a:solidFill>
                  <a:srgbClr val="002060"/>
                </a:solidFill>
              </a:rPr>
              <a:t> “</a:t>
            </a:r>
            <a:r>
              <a:rPr lang="it-IT" sz="2400" dirty="0" smtClean="0">
                <a:solidFill>
                  <a:srgbClr val="002060"/>
                </a:solidFill>
              </a:rPr>
              <a:t> </a:t>
            </a:r>
            <a:r>
              <a:rPr lang="it-IT" sz="2400" b="1" dirty="0" smtClean="0">
                <a:solidFill>
                  <a:srgbClr val="002060"/>
                </a:solidFill>
              </a:rPr>
              <a:t>parte integrante </a:t>
            </a:r>
            <a:r>
              <a:rPr lang="it-IT" sz="2400" dirty="0" smtClean="0">
                <a:solidFill>
                  <a:srgbClr val="002060"/>
                </a:solidFill>
              </a:rPr>
              <a:t>delle esperienze che mettiamo in atto</a:t>
            </a:r>
            <a:endParaRPr lang="it-IT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17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2358896"/>
            <a:ext cx="77768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dirty="0" smtClean="0">
                <a:solidFill>
                  <a:srgbClr val="002060"/>
                </a:solidFill>
              </a:rPr>
              <a:t>Alberto </a:t>
            </a:r>
            <a:r>
              <a:rPr lang="it-IT" sz="1400" dirty="0" err="1">
                <a:solidFill>
                  <a:srgbClr val="002060"/>
                </a:solidFill>
              </a:rPr>
              <a:t>Vergani</a:t>
            </a:r>
            <a:r>
              <a:rPr lang="it-IT" sz="1400" dirty="0">
                <a:solidFill>
                  <a:srgbClr val="002060"/>
                </a:solidFill>
              </a:rPr>
              <a:t>, “La valutazione nelle organizzazioni e nei processi di istruzione e formazione: alcune note introduttive”, in </a:t>
            </a:r>
            <a:r>
              <a:rPr lang="it-IT" sz="1400" i="1" dirty="0">
                <a:solidFill>
                  <a:srgbClr val="002060"/>
                </a:solidFill>
              </a:rPr>
              <a:t>Valutazione come processo e come sistema,</a:t>
            </a:r>
            <a:r>
              <a:rPr lang="it-IT" sz="1400" dirty="0">
                <a:solidFill>
                  <a:srgbClr val="002060"/>
                </a:solidFill>
              </a:rPr>
              <a:t> Gennaio 2009, http://www.valutare.org/</a:t>
            </a:r>
          </a:p>
        </p:txBody>
      </p:sp>
      <p:sp>
        <p:nvSpPr>
          <p:cNvPr id="3" name="Rettangolo 2"/>
          <p:cNvSpPr/>
          <p:nvPr/>
        </p:nvSpPr>
        <p:spPr>
          <a:xfrm>
            <a:off x="775018" y="3356992"/>
            <a:ext cx="7776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Bezzi C., </a:t>
            </a:r>
            <a:r>
              <a:rPr lang="it-IT" sz="1400" i="1" dirty="0" smtClean="0">
                <a:solidFill>
                  <a:srgbClr val="002060"/>
                </a:solidFill>
              </a:rPr>
              <a:t>Il disegno della ricerca valutativa</a:t>
            </a:r>
            <a:r>
              <a:rPr lang="it-IT" sz="1400" dirty="0" smtClean="0">
                <a:solidFill>
                  <a:srgbClr val="002060"/>
                </a:solidFill>
              </a:rPr>
              <a:t>, Angeli, Milano, 2001 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84186" y="1772816"/>
            <a:ext cx="44133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Luigina Mortari. </a:t>
            </a:r>
            <a:r>
              <a:rPr lang="it-IT" sz="1400" i="1" dirty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Filosofia della cura</a:t>
            </a:r>
            <a:r>
              <a:rPr lang="it-IT" sz="1400" dirty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. Cortina, 2015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979712" y="764704"/>
            <a:ext cx="5117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rgbClr val="C00000"/>
                </a:solidFill>
              </a:rPr>
              <a:t>PER APPROFONDIRE</a:t>
            </a:r>
          </a:p>
        </p:txBody>
      </p:sp>
      <p:sp>
        <p:nvSpPr>
          <p:cNvPr id="6" name="Rettangolo 5"/>
          <p:cNvSpPr/>
          <p:nvPr/>
        </p:nvSpPr>
        <p:spPr>
          <a:xfrm>
            <a:off x="764774" y="3933056"/>
            <a:ext cx="35686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http://www.istruzione.it/snv/index.shtml</a:t>
            </a:r>
          </a:p>
        </p:txBody>
      </p:sp>
      <p:sp>
        <p:nvSpPr>
          <p:cNvPr id="7" name="Rettangolo 6"/>
          <p:cNvSpPr/>
          <p:nvPr/>
        </p:nvSpPr>
        <p:spPr>
          <a:xfrm>
            <a:off x="812766" y="4509120"/>
            <a:ext cx="3507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http://www.fism.net/category/eventi</a:t>
            </a:r>
            <a:r>
              <a:rPr lang="it-IT" dirty="0"/>
              <a:t>/</a:t>
            </a:r>
          </a:p>
        </p:txBody>
      </p:sp>
      <p:sp>
        <p:nvSpPr>
          <p:cNvPr id="8" name="Rettangolo 7"/>
          <p:cNvSpPr/>
          <p:nvPr/>
        </p:nvSpPr>
        <p:spPr>
          <a:xfrm>
            <a:off x="755576" y="5085184"/>
            <a:ext cx="85597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Domenico Lipari. </a:t>
            </a:r>
            <a:r>
              <a:rPr lang="it-IT" sz="1400" i="1" dirty="0" smtClean="0">
                <a:solidFill>
                  <a:srgbClr val="002060"/>
                </a:solidFill>
              </a:rPr>
              <a:t>Progettazione </a:t>
            </a:r>
            <a:r>
              <a:rPr lang="it-IT" sz="1400" i="1" dirty="0">
                <a:solidFill>
                  <a:srgbClr val="002060"/>
                </a:solidFill>
              </a:rPr>
              <a:t>e valutazione nei processi </a:t>
            </a:r>
            <a:r>
              <a:rPr lang="it-IT" sz="1400" i="1" dirty="0" smtClean="0">
                <a:solidFill>
                  <a:srgbClr val="002060"/>
                </a:solidFill>
              </a:rPr>
              <a:t>formativi</a:t>
            </a:r>
            <a:r>
              <a:rPr lang="it-IT" sz="1400" dirty="0" smtClean="0">
                <a:solidFill>
                  <a:srgbClr val="002060"/>
                </a:solidFill>
              </a:rPr>
              <a:t>. Edizioni Lavoro,</a:t>
            </a:r>
            <a:r>
              <a:rPr lang="it-IT" sz="1400" dirty="0">
                <a:solidFill>
                  <a:srgbClr val="002060"/>
                </a:solidFill>
              </a:rPr>
              <a:t> 2009</a:t>
            </a:r>
          </a:p>
        </p:txBody>
      </p:sp>
    </p:spTree>
    <p:extLst>
      <p:ext uri="{BB962C8B-B14F-4D97-AF65-F5344CB8AC3E}">
        <p14:creationId xmlns:p14="http://schemas.microsoft.com/office/powerpoint/2010/main" val="168845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87624" y="2420888"/>
            <a:ext cx="68321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 smtClean="0">
                <a:solidFill>
                  <a:srgbClr val="C00000"/>
                </a:solidFill>
              </a:rPr>
              <a:t>Grazie per l’attenzione e per la partecipazione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289039" y="5617116"/>
            <a:ext cx="6739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</a:rPr>
              <a:t>Silvia Cavalloro      silvia.cavalloro@fpsm.tn.it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104" y="675645"/>
            <a:ext cx="3902792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Immagin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3703"/>
            <a:ext cx="13716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9" t="10546" r="53254" b="67534"/>
          <a:stretch/>
        </p:blipFill>
        <p:spPr bwMode="auto">
          <a:xfrm>
            <a:off x="5381896" y="675645"/>
            <a:ext cx="2244225" cy="93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4" t="10546" r="18721" b="67534"/>
          <a:stretch/>
        </p:blipFill>
        <p:spPr bwMode="auto">
          <a:xfrm>
            <a:off x="7585429" y="675645"/>
            <a:ext cx="1239162" cy="93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56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5301208"/>
            <a:ext cx="7560840" cy="646331"/>
          </a:xfrm>
          <a:prstGeom prst="rect">
            <a:avLst/>
          </a:prstGeom>
          <a:solidFill>
            <a:schemeClr val="accent1"/>
          </a:solidFill>
        </p:spPr>
        <p:txBody>
          <a:bodyPr rtlCol="0" anchor="ctr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endParaRPr lang="it-IT" sz="20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Segnaposto contenuto 2"/>
          <p:cNvSpPr txBox="1">
            <a:spLocks/>
          </p:cNvSpPr>
          <p:nvPr/>
        </p:nvSpPr>
        <p:spPr bwMode="auto">
          <a:xfrm>
            <a:off x="611561" y="1772816"/>
            <a:ext cx="511256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altLang="it-IT" sz="1800" dirty="0" smtClean="0">
                <a:solidFill>
                  <a:srgbClr val="002F8E"/>
                </a:solidFill>
                <a:ea typeface="Arial Unicode MS" pitchFamily="34" charset="-128"/>
                <a:cs typeface="Arial Unicode MS" pitchFamily="34" charset="-128"/>
              </a:rPr>
              <a:t>“L’essere umano non è forma pienamente data […] </a:t>
            </a:r>
            <a:r>
              <a:rPr lang="it-IT" altLang="it-IT" sz="1800" b="1" dirty="0" smtClean="0">
                <a:solidFill>
                  <a:srgbClr val="002F8E"/>
                </a:solidFill>
                <a:ea typeface="Arial Unicode MS" pitchFamily="34" charset="-128"/>
                <a:cs typeface="Arial Unicode MS" pitchFamily="34" charset="-128"/>
              </a:rPr>
              <a:t>diviene</a:t>
            </a:r>
            <a:r>
              <a:rPr lang="it-IT" altLang="it-IT" sz="1800" dirty="0" smtClean="0">
                <a:solidFill>
                  <a:srgbClr val="002F8E"/>
                </a:solidFill>
                <a:ea typeface="Arial Unicode MS" pitchFamily="34" charset="-128"/>
                <a:cs typeface="Arial Unicode MS" pitchFamily="34" charset="-128"/>
              </a:rPr>
              <a:t> nel tempo. […] Questo fa di noi degli esseri destinati a </a:t>
            </a:r>
            <a:r>
              <a:rPr lang="it-IT" altLang="it-IT" sz="1800" b="1" dirty="0" smtClean="0">
                <a:solidFill>
                  <a:srgbClr val="002F8E"/>
                </a:solidFill>
                <a:ea typeface="Arial Unicode MS" pitchFamily="34" charset="-128"/>
                <a:cs typeface="Arial Unicode MS" pitchFamily="34" charset="-128"/>
              </a:rPr>
              <a:t>interrogare</a:t>
            </a:r>
            <a:r>
              <a:rPr lang="it-IT" altLang="it-IT" sz="1800" dirty="0" smtClean="0">
                <a:solidFill>
                  <a:srgbClr val="002F8E"/>
                </a:solidFill>
                <a:ea typeface="Arial Unicode MS" pitchFamily="34" charset="-128"/>
                <a:cs typeface="Arial Unicode MS" pitchFamily="34" charset="-128"/>
              </a:rPr>
              <a:t> continuamente il nostro esserci” </a:t>
            </a:r>
            <a:r>
              <a:rPr lang="it-IT" altLang="it-IT" sz="1200" dirty="0" smtClean="0">
                <a:solidFill>
                  <a:srgbClr val="002F8E"/>
                </a:solidFill>
                <a:ea typeface="Arial Unicode MS" pitchFamily="34" charset="-128"/>
                <a:cs typeface="Arial Unicode MS" pitchFamily="34" charset="-128"/>
              </a:rPr>
              <a:t>(p.15 -17)</a:t>
            </a:r>
          </a:p>
          <a:p>
            <a:pPr marL="0" indent="0">
              <a:buFont typeface="Arial" pitchFamily="34" charset="0"/>
              <a:buNone/>
            </a:pPr>
            <a:endParaRPr lang="it-IT" altLang="it-IT" sz="1800" dirty="0" smtClean="0">
              <a:solidFill>
                <a:srgbClr val="002F8E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it-IT" altLang="it-IT" sz="1800" dirty="0" smtClean="0">
                <a:solidFill>
                  <a:srgbClr val="002F8E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endParaRPr lang="it-IT" altLang="it-IT" sz="1800" dirty="0">
              <a:solidFill>
                <a:srgbClr val="002F8E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endParaRPr lang="it-IT" altLang="it-IT" sz="1800" dirty="0">
              <a:solidFill>
                <a:srgbClr val="002F8E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475656" y="620688"/>
            <a:ext cx="6246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ESSERCI IN RICERCA</a:t>
            </a: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</a:br>
            <a:r>
              <a:rPr lang="it-IT" sz="1400" dirty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(da Luigina Mortari. </a:t>
            </a:r>
            <a:r>
              <a:rPr lang="it-IT" sz="1400" i="1" dirty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Filosofia della cura</a:t>
            </a:r>
            <a:r>
              <a:rPr lang="it-IT" sz="1400" dirty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. Cortina, 2015)</a:t>
            </a:r>
            <a:endParaRPr lang="it-IT" sz="1400" dirty="0"/>
          </a:p>
        </p:txBody>
      </p:sp>
      <p:sp>
        <p:nvSpPr>
          <p:cNvPr id="6" name="Rettangolo 5"/>
          <p:cNvSpPr/>
          <p:nvPr/>
        </p:nvSpPr>
        <p:spPr>
          <a:xfrm>
            <a:off x="648072" y="30689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it-IT" altLang="it-IT" dirty="0">
                <a:solidFill>
                  <a:srgbClr val="002F8E"/>
                </a:solidFill>
                <a:ea typeface="Arial Unicode MS" pitchFamily="34" charset="-128"/>
                <a:cs typeface="Arial Unicode MS" pitchFamily="34" charset="-128"/>
              </a:rPr>
              <a:t>“all’essere umano è affidato il compito di </a:t>
            </a:r>
            <a:r>
              <a:rPr lang="it-IT" altLang="it-IT" b="1" dirty="0">
                <a:solidFill>
                  <a:srgbClr val="002F8E"/>
                </a:solidFill>
                <a:ea typeface="Arial Unicode MS" pitchFamily="34" charset="-128"/>
                <a:cs typeface="Arial Unicode MS" pitchFamily="34" charset="-128"/>
              </a:rPr>
              <a:t>aver cura dell’esistere</a:t>
            </a:r>
            <a:r>
              <a:rPr lang="it-IT" altLang="it-IT" dirty="0">
                <a:solidFill>
                  <a:srgbClr val="002F8E"/>
                </a:solidFill>
                <a:ea typeface="Arial Unicode MS" pitchFamily="34" charset="-128"/>
                <a:cs typeface="Arial Unicode MS" pitchFamily="34" charset="-128"/>
              </a:rPr>
              <a:t> […] la cura si realizza infatti come prendersi cura </a:t>
            </a:r>
            <a:r>
              <a:rPr lang="it-IT" altLang="it-IT" b="1" dirty="0">
                <a:solidFill>
                  <a:srgbClr val="002F8E"/>
                </a:solidFill>
                <a:ea typeface="Arial Unicode MS" pitchFamily="34" charset="-128"/>
                <a:cs typeface="Arial Unicode MS" pitchFamily="34" charset="-128"/>
              </a:rPr>
              <a:t>delle possibilità</a:t>
            </a:r>
            <a:r>
              <a:rPr lang="it-IT" altLang="it-IT" dirty="0">
                <a:solidFill>
                  <a:srgbClr val="002F8E"/>
                </a:solidFill>
                <a:ea typeface="Arial Unicode MS" pitchFamily="34" charset="-128"/>
                <a:cs typeface="Arial Unicode MS" pitchFamily="34" charset="-128"/>
              </a:rPr>
              <a:t>” </a:t>
            </a:r>
            <a:r>
              <a:rPr lang="it-IT" altLang="it-IT" sz="1200" dirty="0">
                <a:solidFill>
                  <a:srgbClr val="002F8E"/>
                </a:solidFill>
                <a:ea typeface="Arial Unicode MS" pitchFamily="34" charset="-128"/>
                <a:cs typeface="Arial Unicode MS" pitchFamily="34" charset="-128"/>
              </a:rPr>
              <a:t>(p.18)</a:t>
            </a:r>
          </a:p>
        </p:txBody>
      </p:sp>
      <p:sp>
        <p:nvSpPr>
          <p:cNvPr id="8" name="Rettangolo 7"/>
          <p:cNvSpPr/>
          <p:nvPr/>
        </p:nvSpPr>
        <p:spPr>
          <a:xfrm>
            <a:off x="683568" y="4293096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altLang="it-IT" dirty="0">
                <a:solidFill>
                  <a:srgbClr val="002F8E"/>
                </a:solidFill>
                <a:ea typeface="Arial Unicode MS" pitchFamily="34" charset="-128"/>
                <a:cs typeface="Arial Unicode MS" pitchFamily="34" charset="-128"/>
              </a:rPr>
              <a:t>“L’educazione è dunque una pratica di cura con cui chi-ha-cura </a:t>
            </a:r>
            <a:r>
              <a:rPr lang="it-IT" altLang="it-IT" b="1" dirty="0">
                <a:solidFill>
                  <a:srgbClr val="002F8E"/>
                </a:solidFill>
                <a:ea typeface="Arial Unicode MS" pitchFamily="34" charset="-128"/>
                <a:cs typeface="Arial Unicode MS" pitchFamily="34" charset="-128"/>
              </a:rPr>
              <a:t>promuove</a:t>
            </a:r>
            <a:r>
              <a:rPr lang="it-IT" altLang="it-IT" dirty="0">
                <a:solidFill>
                  <a:srgbClr val="002F8E"/>
                </a:solidFill>
                <a:ea typeface="Arial Unicode MS" pitchFamily="34" charset="-128"/>
                <a:cs typeface="Arial Unicode MS" pitchFamily="34" charset="-128"/>
              </a:rPr>
              <a:t> nell’altro la capacità di aver cura di sé”, del proprio </a:t>
            </a:r>
            <a:r>
              <a:rPr lang="it-IT" altLang="it-IT" b="1" dirty="0">
                <a:solidFill>
                  <a:srgbClr val="002F8E"/>
                </a:solidFill>
                <a:ea typeface="Arial Unicode MS" pitchFamily="34" charset="-128"/>
                <a:cs typeface="Arial Unicode MS" pitchFamily="34" charset="-128"/>
              </a:rPr>
              <a:t>progetto</a:t>
            </a:r>
            <a:r>
              <a:rPr lang="it-IT" altLang="it-IT" dirty="0">
                <a:solidFill>
                  <a:srgbClr val="002F8E"/>
                </a:solidFill>
                <a:ea typeface="Arial Unicode MS" pitchFamily="34" charset="-128"/>
                <a:cs typeface="Arial Unicode MS" pitchFamily="34" charset="-128"/>
              </a:rPr>
              <a:t>, delle relazioni con gli altri </a:t>
            </a:r>
            <a:r>
              <a:rPr lang="it-IT" altLang="it-IT" sz="1200" dirty="0">
                <a:solidFill>
                  <a:srgbClr val="002F8E"/>
                </a:solidFill>
                <a:ea typeface="Arial Unicode MS" pitchFamily="34" charset="-128"/>
                <a:cs typeface="Arial Unicode MS" pitchFamily="34" charset="-128"/>
              </a:rPr>
              <a:t>(p.25)</a:t>
            </a:r>
          </a:p>
        </p:txBody>
      </p:sp>
      <p:sp>
        <p:nvSpPr>
          <p:cNvPr id="9" name="Rettangolo 8"/>
          <p:cNvSpPr/>
          <p:nvPr/>
        </p:nvSpPr>
        <p:spPr>
          <a:xfrm>
            <a:off x="755576" y="5301208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altLang="it-IT" dirty="0">
                <a:solidFill>
                  <a:srgbClr val="002F8E"/>
                </a:solidFill>
                <a:ea typeface="Arial Unicode MS" pitchFamily="34" charset="-128"/>
                <a:cs typeface="Arial Unicode MS" pitchFamily="34" charset="-128"/>
              </a:rPr>
              <a:t>Aver cura è cogliere, promuovere, accompagnare per “insieme cercare un ritmo buono per camminare nel tempo” </a:t>
            </a:r>
            <a:r>
              <a:rPr lang="it-IT" altLang="it-IT" sz="1200" dirty="0">
                <a:solidFill>
                  <a:srgbClr val="002F8E"/>
                </a:solidFill>
                <a:ea typeface="Arial Unicode MS" pitchFamily="34" charset="-128"/>
                <a:cs typeface="Arial Unicode MS" pitchFamily="34" charset="-128"/>
              </a:rPr>
              <a:t>(p.27)</a:t>
            </a:r>
          </a:p>
        </p:txBody>
      </p:sp>
      <p:sp>
        <p:nvSpPr>
          <p:cNvPr id="10" name="AutoShape 4" descr="Risultati immagini per prendersi cu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00004"/>
            <a:ext cx="2767778" cy="2421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75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3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339752" y="553904"/>
            <a:ext cx="65214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it-IT" sz="40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prendersi cura delle possibilità di divenire di ciascun bambino</a:t>
            </a:r>
          </a:p>
        </p:txBody>
      </p:sp>
      <p:pic>
        <p:nvPicPr>
          <p:cNvPr id="3075" name="Picture 2" descr="http://www.bigodino.it/wp-content/uploads/2016/01/il-piccolo-princip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59128"/>
            <a:ext cx="5788819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04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98960" y="4400525"/>
            <a:ext cx="721745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it-IT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ella consapevolezza </a:t>
            </a:r>
            <a:endParaRPr lang="it-IT" sz="2400" dirty="0" smtClean="0">
              <a:solidFill>
                <a:srgbClr val="002060"/>
              </a:solidFill>
            </a:endParaRPr>
          </a:p>
          <a:p>
            <a:pPr algn="ctr"/>
            <a:r>
              <a:rPr lang="it-IT" sz="2400" dirty="0" smtClean="0">
                <a:solidFill>
                  <a:srgbClr val="002060"/>
                </a:solidFill>
              </a:rPr>
              <a:t>che ogni relazione umana, sia consapevolmente sia inconsapevolmente, comporta una valutazione </a:t>
            </a:r>
            <a:endParaRPr lang="it-IT" sz="2400" dirty="0">
              <a:solidFill>
                <a:srgbClr val="00206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36639" y="465256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VALUTARE</a:t>
            </a:r>
          </a:p>
          <a:p>
            <a:pPr algn="ctr"/>
            <a:r>
              <a:rPr lang="it-IT" sz="40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un modo per  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539552" y="2098479"/>
            <a:ext cx="20249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>
                <a:solidFill>
                  <a:srgbClr val="FF00FF"/>
                </a:solidFill>
                <a:ea typeface="Arial Unicode MS" pitchFamily="34" charset="-128"/>
                <a:cs typeface="Arial Unicode MS" pitchFamily="34" charset="-128"/>
              </a:rPr>
              <a:t>ESSERCI </a:t>
            </a:r>
            <a:endParaRPr lang="it-IT" sz="3600" dirty="0">
              <a:solidFill>
                <a:srgbClr val="FF00FF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175906" y="2060848"/>
            <a:ext cx="2692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>
                <a:solidFill>
                  <a:srgbClr val="FF00FF"/>
                </a:solidFill>
                <a:ea typeface="Arial Unicode MS" pitchFamily="34" charset="-128"/>
                <a:cs typeface="Arial Unicode MS" pitchFamily="34" charset="-128"/>
              </a:rPr>
              <a:t>IN RICERCA</a:t>
            </a:r>
            <a:endParaRPr lang="it-IT" sz="3600" dirty="0">
              <a:solidFill>
                <a:srgbClr val="FF00FF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300192" y="2160661"/>
            <a:ext cx="28584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 smtClean="0">
                <a:solidFill>
                  <a:srgbClr val="FF00FF"/>
                </a:solidFill>
                <a:ea typeface="Arial Unicode MS" pitchFamily="34" charset="-128"/>
                <a:cs typeface="Arial Unicode MS" pitchFamily="34" charset="-128"/>
              </a:rPr>
              <a:t>CON CURA </a:t>
            </a:r>
            <a:endParaRPr lang="it-IT" sz="3600" dirty="0">
              <a:solidFill>
                <a:srgbClr val="FF00FF"/>
              </a:solidFill>
            </a:endParaRPr>
          </a:p>
        </p:txBody>
      </p:sp>
      <p:sp>
        <p:nvSpPr>
          <p:cNvPr id="9" name="Freccia circolare a destra 8"/>
          <p:cNvSpPr/>
          <p:nvPr/>
        </p:nvSpPr>
        <p:spPr>
          <a:xfrm>
            <a:off x="1691680" y="986825"/>
            <a:ext cx="792088" cy="1218039"/>
          </a:xfrm>
          <a:prstGeom prst="curvedRightArrow">
            <a:avLst/>
          </a:prstGeom>
        </p:spPr>
        <p:txBody>
          <a:bodyPr rtlCol="0" anchor="ctr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endParaRPr lang="it-IT" sz="20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Freccia circolare a destra 10"/>
          <p:cNvSpPr/>
          <p:nvPr/>
        </p:nvSpPr>
        <p:spPr>
          <a:xfrm rot="19644277" flipH="1">
            <a:off x="6764179" y="807911"/>
            <a:ext cx="408429" cy="1317319"/>
          </a:xfrm>
          <a:prstGeom prst="curvedRightArrow">
            <a:avLst/>
          </a:prstGeom>
          <a:solidFill>
            <a:schemeClr val="accent1"/>
          </a:solidFill>
        </p:spPr>
        <p:txBody>
          <a:bodyPr rtlCol="0" anchor="ctr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endParaRPr lang="it-IT" sz="20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4035" flipH="1">
            <a:off x="1771776" y="867123"/>
            <a:ext cx="730270" cy="116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Freccia circolare a destra 13"/>
          <p:cNvSpPr/>
          <p:nvPr/>
        </p:nvSpPr>
        <p:spPr>
          <a:xfrm rot="19388610" flipH="1">
            <a:off x="4978537" y="1640097"/>
            <a:ext cx="360929" cy="1300141"/>
          </a:xfrm>
          <a:prstGeom prst="curvedRightArrow">
            <a:avLst/>
          </a:prstGeom>
          <a:solidFill>
            <a:schemeClr val="accent1"/>
          </a:solidFill>
        </p:spPr>
        <p:txBody>
          <a:bodyPr rtlCol="0" anchor="ctr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endParaRPr lang="it-IT" sz="20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53387" y="3564305"/>
            <a:ext cx="8052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F69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ripercorrere riflessivamente la realtà</a:t>
            </a:r>
          </a:p>
        </p:txBody>
      </p:sp>
    </p:spTree>
    <p:extLst>
      <p:ext uri="{BB962C8B-B14F-4D97-AF65-F5344CB8AC3E}">
        <p14:creationId xmlns:p14="http://schemas.microsoft.com/office/powerpoint/2010/main" val="34576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1" grpId="0" animBg="1"/>
      <p:bldP spid="14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31436" y="3293780"/>
            <a:ext cx="53703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it-IT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it-IT" sz="9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it-IT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it-IT" sz="9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it-IT" sz="9600" dirty="0" smtClean="0"/>
              <a:t> 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899592" y="836712"/>
            <a:ext cx="681789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5400" dirty="0" smtClean="0">
                <a:solidFill>
                  <a:srgbClr val="C00000"/>
                </a:solidFill>
              </a:rPr>
              <a:t>COSA LEGA QUESTI </a:t>
            </a:r>
          </a:p>
          <a:p>
            <a:pPr algn="ctr"/>
            <a:r>
              <a:rPr lang="it-IT" sz="5400" dirty="0" smtClean="0">
                <a:solidFill>
                  <a:srgbClr val="C00000"/>
                </a:solidFill>
              </a:rPr>
              <a:t>NUMERI </a:t>
            </a:r>
            <a:r>
              <a:rPr lang="it-IT" sz="6000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it-IT" sz="6000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943211" y="32995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it-IT" sz="9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888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755576" y="1412776"/>
            <a:ext cx="360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ct val="0"/>
              </a:spcAft>
            </a:pPr>
            <a:r>
              <a:rPr lang="it-IT" altLang="it-IT" sz="2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m</a:t>
            </a:r>
            <a:r>
              <a:rPr lang="it-IT" altLang="it-IT" sz="2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ette </a:t>
            </a:r>
            <a:r>
              <a:rPr lang="it-IT" altLang="it-IT" sz="2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in gioco </a:t>
            </a:r>
            <a:r>
              <a:rPr lang="it-IT" altLang="it-IT" sz="2000" dirty="0" smtClean="0">
                <a:solidFill>
                  <a:srgbClr val="D60057"/>
                </a:solidFill>
                <a:latin typeface="+mj-lt"/>
                <a:cs typeface="Times New Roman" pitchFamily="18" charset="0"/>
              </a:rPr>
              <a:t>differenti</a:t>
            </a:r>
            <a:r>
              <a:rPr lang="it-IT" altLang="it-IT" sz="2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altLang="it-IT" sz="2000" dirty="0" smtClean="0">
                <a:solidFill>
                  <a:srgbClr val="D60057"/>
                </a:solidFill>
                <a:latin typeface="+mj-lt"/>
                <a:cs typeface="Times New Roman" pitchFamily="18" charset="0"/>
              </a:rPr>
              <a:t>visioni del </a:t>
            </a:r>
            <a:r>
              <a:rPr lang="it-IT" altLang="it-IT" sz="2000" dirty="0">
                <a:solidFill>
                  <a:srgbClr val="D60057"/>
                </a:solidFill>
                <a:latin typeface="+mj-lt"/>
                <a:cs typeface="Times New Roman" pitchFamily="18" charset="0"/>
              </a:rPr>
              <a:t>mondo</a:t>
            </a:r>
            <a:r>
              <a:rPr lang="it-IT" altLang="it-IT" sz="2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it-IT" altLang="it-IT" sz="2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di </a:t>
            </a:r>
            <a:r>
              <a:rPr lang="it-IT" altLang="it-IT" sz="2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come funzionano le persone e le organizzazioni</a:t>
            </a:r>
            <a:r>
              <a:rPr lang="it-IT" altLang="it-IT" sz="2000" dirty="0">
                <a:solidFill>
                  <a:srgbClr val="002060"/>
                </a:solidFill>
                <a:latin typeface="+mj-lt"/>
              </a:rPr>
              <a:t> </a:t>
            </a:r>
          </a:p>
        </p:txBody>
      </p:sp>
      <p:sp>
        <p:nvSpPr>
          <p:cNvPr id="6" name="Rettangolo 5"/>
          <p:cNvSpPr/>
          <p:nvPr/>
        </p:nvSpPr>
        <p:spPr>
          <a:xfrm>
            <a:off x="755576" y="2996952"/>
            <a:ext cx="38792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sz="2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r</a:t>
            </a:r>
            <a:r>
              <a:rPr lang="it-IT" sz="2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iguarda </a:t>
            </a:r>
            <a:r>
              <a:rPr lang="it-IT" sz="2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i </a:t>
            </a:r>
            <a:r>
              <a:rPr lang="it-IT" sz="2000" dirty="0">
                <a:solidFill>
                  <a:srgbClr val="D60057"/>
                </a:solidFill>
                <a:latin typeface="+mj-lt"/>
                <a:cs typeface="Times New Roman" pitchFamily="18" charset="0"/>
              </a:rPr>
              <a:t>modelli</a:t>
            </a:r>
            <a:r>
              <a:rPr lang="it-IT" sz="2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(</a:t>
            </a:r>
            <a:r>
              <a:rPr lang="it-IT" sz="2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abitudini, schemi, …) che non si modificano facilmente, in quanto sostenuti dall’esperienza</a:t>
            </a:r>
          </a:p>
        </p:txBody>
      </p:sp>
      <p:sp>
        <p:nvSpPr>
          <p:cNvPr id="2" name="Rettangolo 1"/>
          <p:cNvSpPr/>
          <p:nvPr/>
        </p:nvSpPr>
        <p:spPr>
          <a:xfrm>
            <a:off x="1907704" y="548680"/>
            <a:ext cx="53110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VALUTARE dunque…</a:t>
            </a:r>
            <a:endParaRPr lang="it-IT" dirty="0"/>
          </a:p>
        </p:txBody>
      </p:sp>
      <p:sp>
        <p:nvSpPr>
          <p:cNvPr id="4" name="Freccia a destra 3"/>
          <p:cNvSpPr/>
          <p:nvPr/>
        </p:nvSpPr>
        <p:spPr>
          <a:xfrm>
            <a:off x="4634860" y="1772816"/>
            <a:ext cx="648072" cy="504056"/>
          </a:xfrm>
          <a:prstGeom prst="rightArrow">
            <a:avLst/>
          </a:prstGeom>
          <a:solidFill>
            <a:schemeClr val="accent1"/>
          </a:solidFill>
        </p:spPr>
        <p:txBody>
          <a:bodyPr rtlCol="0" anchor="ctr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endParaRPr lang="it-IT" sz="20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Freccia a destra 8"/>
          <p:cNvSpPr/>
          <p:nvPr/>
        </p:nvSpPr>
        <p:spPr>
          <a:xfrm>
            <a:off x="4716016" y="5157192"/>
            <a:ext cx="648072" cy="504056"/>
          </a:xfrm>
          <a:prstGeom prst="rightArrow">
            <a:avLst/>
          </a:prstGeom>
          <a:solidFill>
            <a:schemeClr val="accent1"/>
          </a:solidFill>
        </p:spPr>
        <p:txBody>
          <a:bodyPr rtlCol="0" anchor="ctr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endParaRPr lang="it-IT" sz="20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4716016" y="3429000"/>
            <a:ext cx="648072" cy="504056"/>
          </a:xfrm>
          <a:prstGeom prst="rightArrow">
            <a:avLst/>
          </a:prstGeom>
          <a:solidFill>
            <a:schemeClr val="accent1"/>
          </a:solidFill>
        </p:spPr>
        <p:txBody>
          <a:bodyPr rtlCol="0" anchor="ctr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endParaRPr lang="it-IT" sz="20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04528" y="4797152"/>
            <a:ext cx="3830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si lega al fatto che ognuno di noi è parte di una </a:t>
            </a:r>
            <a:r>
              <a:rPr lang="it-IT" sz="2000" dirty="0" smtClean="0">
                <a:solidFill>
                  <a:srgbClr val="D60057"/>
                </a:solidFill>
              </a:rPr>
              <a:t>cultura</a:t>
            </a:r>
            <a:r>
              <a:rPr lang="it-IT" sz="2000" dirty="0" smtClean="0">
                <a:solidFill>
                  <a:srgbClr val="002060"/>
                </a:solidFill>
              </a:rPr>
              <a:t> e questa cultura è parte di noi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5850621" y="1972868"/>
            <a:ext cx="27363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400" dirty="0">
                <a:solidFill>
                  <a:srgbClr val="002060"/>
                </a:solidFill>
              </a:rPr>
              <a:t>Non esistono osservatori </a:t>
            </a:r>
            <a:r>
              <a:rPr lang="it-IT" sz="2400" dirty="0" smtClean="0">
                <a:solidFill>
                  <a:srgbClr val="002060"/>
                </a:solidFill>
              </a:rPr>
              <a:t> neutri, oggettivi,</a:t>
            </a:r>
          </a:p>
          <a:p>
            <a:pPr lvl="0"/>
            <a:r>
              <a:rPr lang="it-IT" sz="2400" dirty="0">
                <a:solidFill>
                  <a:srgbClr val="002060"/>
                </a:solidFill>
              </a:rPr>
              <a:t>a</a:t>
            </a:r>
            <a:r>
              <a:rPr lang="it-IT" sz="2400" dirty="0" smtClean="0">
                <a:solidFill>
                  <a:srgbClr val="002060"/>
                </a:solidFill>
              </a:rPr>
              <a:t>utonomi,</a:t>
            </a:r>
          </a:p>
          <a:p>
            <a:pPr lvl="0"/>
            <a:r>
              <a:rPr lang="it-IT" sz="2400" dirty="0">
                <a:solidFill>
                  <a:srgbClr val="002060"/>
                </a:solidFill>
              </a:rPr>
              <a:t>i</a:t>
            </a:r>
            <a:r>
              <a:rPr lang="it-IT" sz="2400" dirty="0" smtClean="0">
                <a:solidFill>
                  <a:srgbClr val="002060"/>
                </a:solidFill>
              </a:rPr>
              <a:t>ndipendenti da un contesto, svincolati da una storia personale e professionale</a:t>
            </a:r>
            <a:endParaRPr lang="it-IT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9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 animBg="1"/>
      <p:bldP spid="9" grpId="0" animBg="1"/>
      <p:bldP spid="10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53412" y="476672"/>
            <a:ext cx="540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40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CRESCERE IN CONSAPEVOLEZZA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796136" y="2162692"/>
            <a:ext cx="3131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rgbClr val="002060"/>
                </a:solidFill>
              </a:rPr>
              <a:t>Crescendo in una certa comunità, imparando una certa lingua, facciamo nostre complesse gerarchie di premesse implicite che in quell’ambiente sono date per scontate e che costituiscono il terreno  sicuro che ci consente di capirci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747522" y="1844824"/>
            <a:ext cx="4251960" cy="3846168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88C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Come possiamo unire questi nove punti tracciando quattro linee senza mai sollevare la matita dal foglio?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88C"/>
              </a:buClr>
              <a:buSzPct val="85000"/>
              <a:buFont typeface="Wingdings 2"/>
              <a:buChar char=""/>
              <a:tabLst/>
              <a:defRPr/>
            </a:pPr>
            <a:endParaRPr kumimoji="0" lang="it-IT" sz="2700" b="0" i="0" u="none" strike="noStrike" kern="1200" cap="none" spc="0" normalizeH="0" baseline="0" noProof="0" dirty="0" smtClean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88C"/>
              </a:buClr>
              <a:buSzPct val="85000"/>
              <a:buFont typeface="Wingdings 2"/>
              <a:buChar char=""/>
              <a:tabLst/>
              <a:defRPr/>
            </a:pPr>
            <a:endParaRPr kumimoji="0" lang="it-IT" sz="27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63688" y="5565140"/>
            <a:ext cx="65379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300" b="1" dirty="0" err="1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…andando</a:t>
            </a:r>
            <a:r>
              <a:rPr lang="it-IT" sz="33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 oltre le nostre cornici</a:t>
            </a:r>
          </a:p>
        </p:txBody>
      </p:sp>
      <p:sp>
        <p:nvSpPr>
          <p:cNvPr id="6" name="Ovale 5"/>
          <p:cNvSpPr/>
          <p:nvPr/>
        </p:nvSpPr>
        <p:spPr>
          <a:xfrm>
            <a:off x="2339752" y="4725144"/>
            <a:ext cx="288032" cy="360040"/>
          </a:xfrm>
          <a:prstGeom prst="ellipse">
            <a:avLst/>
          </a:prstGeom>
          <a:solidFill>
            <a:srgbClr val="FF388C"/>
          </a:solidFill>
          <a:ln w="11429" cap="flat" cmpd="sng" algn="ctr">
            <a:solidFill>
              <a:srgbClr val="FF388C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Ovale 6"/>
          <p:cNvSpPr/>
          <p:nvPr/>
        </p:nvSpPr>
        <p:spPr>
          <a:xfrm>
            <a:off x="3059832" y="3861048"/>
            <a:ext cx="288032" cy="360040"/>
          </a:xfrm>
          <a:prstGeom prst="ellipse">
            <a:avLst/>
          </a:prstGeom>
          <a:solidFill>
            <a:srgbClr val="FF388C"/>
          </a:solidFill>
          <a:ln w="11429" cap="flat" cmpd="sng" algn="ctr">
            <a:solidFill>
              <a:srgbClr val="FF388C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Ovale 7"/>
          <p:cNvSpPr/>
          <p:nvPr/>
        </p:nvSpPr>
        <p:spPr>
          <a:xfrm>
            <a:off x="2339752" y="3861048"/>
            <a:ext cx="288032" cy="360040"/>
          </a:xfrm>
          <a:prstGeom prst="ellipse">
            <a:avLst/>
          </a:prstGeom>
          <a:solidFill>
            <a:srgbClr val="FF388C"/>
          </a:solidFill>
          <a:ln w="11429" cap="flat" cmpd="sng" algn="ctr">
            <a:solidFill>
              <a:srgbClr val="FF388C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Ovale 8"/>
          <p:cNvSpPr/>
          <p:nvPr/>
        </p:nvSpPr>
        <p:spPr>
          <a:xfrm>
            <a:off x="3059832" y="2996952"/>
            <a:ext cx="288032" cy="360040"/>
          </a:xfrm>
          <a:prstGeom prst="ellipse">
            <a:avLst/>
          </a:prstGeom>
          <a:solidFill>
            <a:srgbClr val="FF388C"/>
          </a:solidFill>
          <a:ln w="11429" cap="flat" cmpd="sng" algn="ctr">
            <a:solidFill>
              <a:srgbClr val="FF388C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Ovale 9"/>
          <p:cNvSpPr/>
          <p:nvPr/>
        </p:nvSpPr>
        <p:spPr>
          <a:xfrm>
            <a:off x="1619672" y="2996952"/>
            <a:ext cx="288032" cy="360040"/>
          </a:xfrm>
          <a:prstGeom prst="ellipse">
            <a:avLst/>
          </a:prstGeom>
          <a:solidFill>
            <a:srgbClr val="FF388C"/>
          </a:solidFill>
          <a:ln w="11429" cap="flat" cmpd="sng" algn="ctr">
            <a:solidFill>
              <a:srgbClr val="FF388C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Ovale 10"/>
          <p:cNvSpPr/>
          <p:nvPr/>
        </p:nvSpPr>
        <p:spPr>
          <a:xfrm>
            <a:off x="2339752" y="2996952"/>
            <a:ext cx="288032" cy="360040"/>
          </a:xfrm>
          <a:prstGeom prst="ellipse">
            <a:avLst/>
          </a:prstGeom>
          <a:solidFill>
            <a:srgbClr val="FF388C"/>
          </a:solidFill>
          <a:ln w="11429" cap="flat" cmpd="sng" algn="ctr">
            <a:solidFill>
              <a:srgbClr val="FF388C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3059832" y="4725144"/>
            <a:ext cx="288032" cy="360040"/>
          </a:xfrm>
          <a:prstGeom prst="ellipse">
            <a:avLst/>
          </a:prstGeom>
          <a:solidFill>
            <a:srgbClr val="FF388C"/>
          </a:solidFill>
          <a:ln w="11429" cap="flat" cmpd="sng" algn="ctr">
            <a:solidFill>
              <a:srgbClr val="FF388C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3" name="Ovale 12"/>
          <p:cNvSpPr/>
          <p:nvPr/>
        </p:nvSpPr>
        <p:spPr>
          <a:xfrm>
            <a:off x="1619672" y="3861048"/>
            <a:ext cx="288032" cy="360040"/>
          </a:xfrm>
          <a:prstGeom prst="ellipse">
            <a:avLst/>
          </a:prstGeom>
          <a:solidFill>
            <a:srgbClr val="FF388C"/>
          </a:solidFill>
          <a:ln w="11429" cap="flat" cmpd="sng" algn="ctr">
            <a:solidFill>
              <a:srgbClr val="FF388C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4" name="Ovale 13"/>
          <p:cNvSpPr/>
          <p:nvPr/>
        </p:nvSpPr>
        <p:spPr>
          <a:xfrm>
            <a:off x="1619672" y="4725144"/>
            <a:ext cx="288032" cy="360040"/>
          </a:xfrm>
          <a:prstGeom prst="ellipse">
            <a:avLst/>
          </a:prstGeom>
          <a:solidFill>
            <a:srgbClr val="FF388C"/>
          </a:solidFill>
          <a:ln w="11429" cap="flat" cmpd="sng" algn="ctr">
            <a:solidFill>
              <a:srgbClr val="FF388C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cxnSp>
        <p:nvCxnSpPr>
          <p:cNvPr id="15" name="Connettore 1 14"/>
          <p:cNvCxnSpPr/>
          <p:nvPr/>
        </p:nvCxnSpPr>
        <p:spPr>
          <a:xfrm flipH="1" flipV="1">
            <a:off x="1763688" y="3140968"/>
            <a:ext cx="1728192" cy="2016224"/>
          </a:xfrm>
          <a:prstGeom prst="line">
            <a:avLst/>
          </a:prstGeom>
          <a:noFill/>
          <a:ln w="31750" cap="flat" cmpd="sng" algn="ctr">
            <a:solidFill>
              <a:srgbClr val="333399"/>
            </a:solidFill>
            <a:prstDash val="solid"/>
          </a:ln>
          <a:effectLst/>
        </p:spPr>
      </p:cxnSp>
      <p:cxnSp>
        <p:nvCxnSpPr>
          <p:cNvPr id="16" name="Connettore 1 15"/>
          <p:cNvCxnSpPr/>
          <p:nvPr/>
        </p:nvCxnSpPr>
        <p:spPr>
          <a:xfrm>
            <a:off x="1763688" y="3140968"/>
            <a:ext cx="0" cy="2304256"/>
          </a:xfrm>
          <a:prstGeom prst="line">
            <a:avLst/>
          </a:prstGeom>
          <a:noFill/>
          <a:ln w="31750" cap="flat" cmpd="sng" algn="ctr">
            <a:solidFill>
              <a:srgbClr val="333399"/>
            </a:solidFill>
            <a:prstDash val="solid"/>
          </a:ln>
          <a:effectLst/>
        </p:spPr>
      </p:cxnSp>
      <p:cxnSp>
        <p:nvCxnSpPr>
          <p:cNvPr id="17" name="Connettore 1 16"/>
          <p:cNvCxnSpPr/>
          <p:nvPr/>
        </p:nvCxnSpPr>
        <p:spPr>
          <a:xfrm flipV="1">
            <a:off x="1763688" y="3140968"/>
            <a:ext cx="2376264" cy="2304256"/>
          </a:xfrm>
          <a:prstGeom prst="line">
            <a:avLst/>
          </a:prstGeom>
          <a:noFill/>
          <a:ln w="31750" cap="flat" cmpd="sng" algn="ctr">
            <a:solidFill>
              <a:srgbClr val="333399"/>
            </a:solidFill>
            <a:prstDash val="solid"/>
          </a:ln>
          <a:effectLst/>
        </p:spPr>
      </p:cxnSp>
      <p:cxnSp>
        <p:nvCxnSpPr>
          <p:cNvPr id="18" name="Connettore 1 17"/>
          <p:cNvCxnSpPr/>
          <p:nvPr/>
        </p:nvCxnSpPr>
        <p:spPr>
          <a:xfrm flipH="1">
            <a:off x="2483768" y="3140968"/>
            <a:ext cx="1656184" cy="0"/>
          </a:xfrm>
          <a:prstGeom prst="line">
            <a:avLst/>
          </a:prstGeom>
          <a:noFill/>
          <a:ln w="31750" cap="flat" cmpd="sng" algn="ctr">
            <a:solidFill>
              <a:srgbClr val="333399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67983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1412776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COME COSTRUIRE </a:t>
            </a:r>
          </a:p>
          <a:p>
            <a:pPr algn="ctr"/>
            <a:r>
              <a:rPr lang="it-IT" sz="40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ALLORA UNO SGUARDO CONDIVISO SU CIÒ CHE ACCADE?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18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43608" y="2184453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it-IT" sz="2400" dirty="0" smtClean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Cosa  facciamo già o cosa abbiamo sperimentato che funziona?</a:t>
            </a:r>
            <a:endParaRPr lang="it-IT" sz="2400" dirty="0">
              <a:solidFill>
                <a:srgbClr val="00206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43608" y="3146721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it-IT" sz="2400" dirty="0" smtClean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Cosa apre e cosa chiude il confronto valutativo?</a:t>
            </a:r>
            <a:endParaRPr lang="it-IT" sz="2400" dirty="0">
              <a:solidFill>
                <a:srgbClr val="00206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55576" y="665401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40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PARTIAMO DALLA NOSTRA ESPERIENZA A SCUOLA</a:t>
            </a:r>
            <a:endParaRPr lang="it-IT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21088"/>
            <a:ext cx="2486025" cy="1838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763">
            <a:off x="5867234" y="4276595"/>
            <a:ext cx="2384304" cy="12307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r="25143"/>
          <a:stretch/>
        </p:blipFill>
        <p:spPr bwMode="auto">
          <a:xfrm>
            <a:off x="3923928" y="4717971"/>
            <a:ext cx="1703090" cy="1199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31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Personalizzato 7">
      <a:dk1>
        <a:srgbClr val="8D89A4"/>
      </a:dk1>
      <a:lt1>
        <a:srgbClr val="FFFFFF"/>
      </a:lt1>
      <a:dk2>
        <a:srgbClr val="8D89A4"/>
      </a:dk2>
      <a:lt2>
        <a:srgbClr val="FFFFFF"/>
      </a:lt2>
      <a:accent1>
        <a:srgbClr val="FF990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>
        <a:spAutoFit/>
      </a:bodyPr>
      <a:lstStyle>
        <a:defPPr algn="just" fontAlgn="base">
          <a:spcBef>
            <a:spcPct val="50000"/>
          </a:spcBef>
          <a:spcAft>
            <a:spcPct val="0"/>
          </a:spcAft>
          <a:defRPr sz="2000" dirty="0">
            <a:solidFill>
              <a:srgbClr val="000000"/>
            </a:solidFill>
            <a:latin typeface="+mj-lt"/>
            <a:cs typeface="Times New Roman" pitchFamily="18" charset="0"/>
          </a:defRPr>
        </a:defPPr>
      </a:lstStyle>
    </a:sp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206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none" lIns="91440" tIns="45720" rIns="91440" bIns="45720" rtlCol="0">
        <a:noAutofit/>
      </a:bodyPr>
      <a:lstStyle>
        <a:defPPr>
          <a:defRPr sz="2400" dirty="0" smtClean="0">
            <a:solidFill>
              <a:srgbClr val="002060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1555</TotalTime>
  <Words>571</Words>
  <Application>Microsoft Office PowerPoint</Application>
  <PresentationFormat>Presentazione su schermo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13</vt:i4>
      </vt:variant>
    </vt:vector>
  </HeadingPairs>
  <TitlesOfParts>
    <vt:vector size="15" baseType="lpstr">
      <vt:lpstr>NewsPrint</vt:lpstr>
      <vt:lpstr>Tema di Office</vt:lpstr>
      <vt:lpstr>VALUTARSI  PER CRESCERE IN QUALITÀ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Adminfpsm</dc:creator>
  <cp:lastModifiedBy>Adminfpsm</cp:lastModifiedBy>
  <cp:revision>75</cp:revision>
  <dcterms:created xsi:type="dcterms:W3CDTF">2017-09-28T12:38:10Z</dcterms:created>
  <dcterms:modified xsi:type="dcterms:W3CDTF">2017-10-06T17:17:17Z</dcterms:modified>
</cp:coreProperties>
</file>